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52"/>
  </p:notesMasterIdLst>
  <p:handoutMasterIdLst>
    <p:handoutMasterId r:id="rId53"/>
  </p:handoutMasterIdLst>
  <p:sldIdLst>
    <p:sldId id="274" r:id="rId2"/>
    <p:sldId id="276" r:id="rId3"/>
    <p:sldId id="492" r:id="rId4"/>
    <p:sldId id="493" r:id="rId5"/>
    <p:sldId id="406" r:id="rId6"/>
    <p:sldId id="544" r:id="rId7"/>
    <p:sldId id="545" r:id="rId8"/>
    <p:sldId id="494" r:id="rId9"/>
    <p:sldId id="546" r:id="rId10"/>
    <p:sldId id="547" r:id="rId11"/>
    <p:sldId id="548" r:id="rId12"/>
    <p:sldId id="549" r:id="rId13"/>
    <p:sldId id="550" r:id="rId14"/>
    <p:sldId id="551" r:id="rId15"/>
    <p:sldId id="543" r:id="rId16"/>
    <p:sldId id="552" r:id="rId17"/>
    <p:sldId id="553" r:id="rId18"/>
    <p:sldId id="554" r:id="rId19"/>
    <p:sldId id="555" r:id="rId20"/>
    <p:sldId id="556" r:id="rId21"/>
    <p:sldId id="559" r:id="rId22"/>
    <p:sldId id="558" r:id="rId23"/>
    <p:sldId id="560" r:id="rId24"/>
    <p:sldId id="557" r:id="rId25"/>
    <p:sldId id="561" r:id="rId26"/>
    <p:sldId id="562" r:id="rId27"/>
    <p:sldId id="563" r:id="rId28"/>
    <p:sldId id="564" r:id="rId29"/>
    <p:sldId id="565" r:id="rId30"/>
    <p:sldId id="566" r:id="rId31"/>
    <p:sldId id="567" r:id="rId32"/>
    <p:sldId id="568" r:id="rId33"/>
    <p:sldId id="569" r:id="rId34"/>
    <p:sldId id="570" r:id="rId35"/>
    <p:sldId id="571" r:id="rId36"/>
    <p:sldId id="572" r:id="rId37"/>
    <p:sldId id="573" r:id="rId38"/>
    <p:sldId id="574" r:id="rId39"/>
    <p:sldId id="575" r:id="rId40"/>
    <p:sldId id="576" r:id="rId41"/>
    <p:sldId id="581" r:id="rId42"/>
    <p:sldId id="577" r:id="rId43"/>
    <p:sldId id="578" r:id="rId44"/>
    <p:sldId id="579" r:id="rId45"/>
    <p:sldId id="580" r:id="rId46"/>
    <p:sldId id="582" r:id="rId47"/>
    <p:sldId id="401" r:id="rId48"/>
    <p:sldId id="490" r:id="rId49"/>
    <p:sldId id="491" r:id="rId50"/>
    <p:sldId id="405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492"/>
          </p14:sldIdLst>
        </p14:section>
        <p14:section name="Fundamental principles of OOP" id="{BC4A3995-4CED-4320-A673-95328C9C809D}">
          <p14:sldIdLst>
            <p14:sldId id="493"/>
            <p14:sldId id="406"/>
          </p14:sldIdLst>
        </p14:section>
        <p14:section name="Abstraction" id="{E41AC71F-43DC-4484-921C-134CC499F436}">
          <p14:sldIdLst>
            <p14:sldId id="544"/>
            <p14:sldId id="545"/>
            <p14:sldId id="494"/>
          </p14:sldIdLst>
        </p14:section>
        <p14:section name="Polymorphism" id="{06783939-9C24-4BF6-8E65-9254B0B0DD21}">
          <p14:sldIdLst>
            <p14:sldId id="546"/>
            <p14:sldId id="547"/>
          </p14:sldIdLst>
        </p14:section>
        <p14:section name="Abstract Classes" id="{375F6D64-4225-4D0F-860C-0BA28794496C}">
          <p14:sldIdLst>
            <p14:sldId id="548"/>
            <p14:sldId id="549"/>
            <p14:sldId id="550"/>
            <p14:sldId id="551"/>
            <p14:sldId id="543"/>
          </p14:sldIdLst>
        </p14:section>
        <p14:section name="Interfaces" id="{5B394F39-1FE1-4DB9-98DD-A6AEC989F722}">
          <p14:sldIdLst>
            <p14:sldId id="552"/>
            <p14:sldId id="553"/>
            <p14:sldId id="554"/>
            <p14:sldId id="555"/>
            <p14:sldId id="556"/>
            <p14:sldId id="559"/>
            <p14:sldId id="558"/>
            <p14:sldId id="560"/>
            <p14:sldId id="557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81"/>
            <p14:sldId id="577"/>
            <p14:sldId id="578"/>
            <p14:sldId id="579"/>
            <p14:sldId id="580"/>
          </p14:sldIdLst>
        </p14:section>
        <p14:section name="Conclusion" id="{10E03AB1-9AA8-4E86-9A64-D741901E50A2}">
          <p14:sldIdLst>
            <p14:sldId id="582"/>
            <p14:sldId id="401"/>
            <p14:sldId id="490"/>
            <p14:sldId id="491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D5DD"/>
    <a:srgbClr val="E0E3E9"/>
    <a:srgbClr val="2344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16DA210-FB5B-4158-B5E0-FEB733F419BA}" styleName="Светъл стил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43" autoAdjust="0"/>
    <p:restoredTop sz="94620" autoAdjust="0"/>
  </p:normalViewPr>
  <p:slideViewPr>
    <p:cSldViewPr snapToGrid="0" showGuides="1">
      <p:cViewPr varScale="1">
        <p:scale>
          <a:sx n="69" d="100"/>
          <a:sy n="69" d="100"/>
        </p:scale>
        <p:origin x="702" y="60"/>
      </p:cViewPr>
      <p:guideLst>
        <p:guide orient="horz" pos="2228"/>
        <p:guide pos="3863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22.10.2018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10/22/2018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4438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8" name="Shape 4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2691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1470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5" name="Shape 4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76448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10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9070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493740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226731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154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96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96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96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96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96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2519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453" name="Shape 453"/>
          <p:cNvSpPr txBox="1">
            <a:spLocks noGrp="1"/>
          </p:cNvSpPr>
          <p:nvPr>
            <p:ph type="ftr" idx="11"/>
          </p:nvPr>
        </p:nvSpPr>
        <p:spPr>
          <a:xfrm>
            <a:off x="0" y="8747999"/>
            <a:ext cx="6308999" cy="394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454" name="Shape 454"/>
          <p:cNvSpPr txBox="1">
            <a:spLocks noGrp="1"/>
          </p:cNvSpPr>
          <p:nvPr>
            <p:ph type="sldNum" idx="12"/>
          </p:nvPr>
        </p:nvSpPr>
        <p:spPr>
          <a:xfrm>
            <a:off x="6308998" y="8747999"/>
            <a:ext cx="547413" cy="394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##</a:t>
            </a:r>
          </a:p>
        </p:txBody>
      </p:sp>
      <p:sp>
        <p:nvSpPr>
          <p:cNvPr id="455" name="Shape 45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6" name="Shape 45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3820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emf"/><Relationship Id="rId16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10/22/2018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10/22/2018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10/22/2018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10/22/2018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9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dt" idx="10"/>
          </p:nvPr>
        </p:nvSpPr>
        <p:spPr>
          <a:xfrm>
            <a:off x="188863" y="6525001"/>
            <a:ext cx="1224317" cy="19647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ftr" idx="11"/>
          </p:nvPr>
        </p:nvSpPr>
        <p:spPr>
          <a:xfrm>
            <a:off x="1414780" y="6525001"/>
            <a:ext cx="10153044" cy="19647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11569424" y="6525001"/>
            <a:ext cx="428934" cy="196476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 smtClean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pPr>
                <a:buSzPct val="25000"/>
              </a:pPr>
              <a:t>‹#›</a:t>
            </a:fld>
            <a:endParaRPr lang="en-US">
              <a:solidFill>
                <a:schemeClr val="lt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190463" y="1151121"/>
            <a:ext cx="11807896" cy="55703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04747" marR="0" lvl="0" indent="-88847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Noto Sans Symbols"/>
              <a:buChar char="▪"/>
              <a:defRPr sz="3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78632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240" marR="0" lvl="2" indent="-8874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18987" marR="0" lvl="3" indent="-98847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23733" marR="0" lvl="4" indent="-108952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28480" marR="0" lvl="5" indent="-13938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133227" marR="0" lvl="6" indent="-139326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37972" marR="0" lvl="7" indent="-139271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2720" marR="0" lvl="8" indent="-139219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188864" y="40341"/>
            <a:ext cx="9580091" cy="11107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Font typeface="Calibri"/>
              <a:buNone/>
              <a:defRPr sz="4000" b="1" i="0" u="none" strike="noStrike" cap="non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pic>
        <p:nvPicPr>
          <p:cNvPr id="30" name="Shape 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7745" y="170118"/>
            <a:ext cx="2390598" cy="5974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5285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dt" idx="10"/>
          </p:nvPr>
        </p:nvSpPr>
        <p:spPr>
          <a:xfrm>
            <a:off x="188863" y="6525001"/>
            <a:ext cx="1224317" cy="19647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ftr" idx="11"/>
          </p:nvPr>
        </p:nvSpPr>
        <p:spPr>
          <a:xfrm>
            <a:off x="1414780" y="6525001"/>
            <a:ext cx="10153044" cy="19647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11569424" y="6525001"/>
            <a:ext cx="428934" cy="196476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 smtClean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pPr>
                <a:buSzPct val="25000"/>
              </a:pPr>
              <a:t>‹#›</a:t>
            </a:fld>
            <a:endParaRPr lang="en-US">
              <a:solidFill>
                <a:schemeClr val="lt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190463" y="1151121"/>
            <a:ext cx="11807896" cy="55703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04747" marR="0" lvl="0" indent="-88847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Noto Sans Symbols"/>
              <a:buChar char="▪"/>
              <a:defRPr sz="3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78632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240" marR="0" lvl="2" indent="-8874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18987" marR="0" lvl="3" indent="-98847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23733" marR="0" lvl="4" indent="-108952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28480" marR="0" lvl="5" indent="-13938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133227" marR="0" lvl="6" indent="-139326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37972" marR="0" lvl="7" indent="-139271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2720" marR="0" lvl="8" indent="-139219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188864" y="40341"/>
            <a:ext cx="9580091" cy="11107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Font typeface="Calibri"/>
              <a:buNone/>
              <a:defRPr sz="4000" b="1" i="0" u="none" strike="noStrike" cap="non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pic>
        <p:nvPicPr>
          <p:cNvPr id="30" name="Shape 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7745" y="170118"/>
            <a:ext cx="2390598" cy="5974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16626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dt" idx="10"/>
          </p:nvPr>
        </p:nvSpPr>
        <p:spPr>
          <a:xfrm>
            <a:off x="188863" y="6525001"/>
            <a:ext cx="1224317" cy="19647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ftr" idx="11"/>
          </p:nvPr>
        </p:nvSpPr>
        <p:spPr>
          <a:xfrm>
            <a:off x="1414780" y="6525001"/>
            <a:ext cx="10153044" cy="19647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11569424" y="6525001"/>
            <a:ext cx="428934" cy="196476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 smtClean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pPr>
                <a:buSzPct val="25000"/>
              </a:pPr>
              <a:t>‹#›</a:t>
            </a:fld>
            <a:endParaRPr lang="en-US">
              <a:solidFill>
                <a:schemeClr val="lt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190463" y="1151121"/>
            <a:ext cx="11807896" cy="55703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04747" marR="0" lvl="0" indent="-88847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Noto Sans Symbols"/>
              <a:buChar char="▪"/>
              <a:defRPr sz="3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78632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240" marR="0" lvl="2" indent="-8874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18987" marR="0" lvl="3" indent="-98847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23733" marR="0" lvl="4" indent="-108952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28480" marR="0" lvl="5" indent="-13938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133227" marR="0" lvl="6" indent="-139326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37972" marR="0" lvl="7" indent="-139271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2720" marR="0" lvl="8" indent="-139219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188864" y="40341"/>
            <a:ext cx="9580091" cy="11107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Font typeface="Calibri"/>
              <a:buNone/>
              <a:defRPr sz="4000" b="1" i="0" u="none" strike="noStrike" cap="non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pic>
        <p:nvPicPr>
          <p:cNvPr id="30" name="Shape 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7745" y="170118"/>
            <a:ext cx="2390598" cy="5974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83041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dt" idx="10"/>
          </p:nvPr>
        </p:nvSpPr>
        <p:spPr>
          <a:xfrm>
            <a:off x="188863" y="6525001"/>
            <a:ext cx="1224317" cy="19647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ftr" idx="11"/>
          </p:nvPr>
        </p:nvSpPr>
        <p:spPr>
          <a:xfrm>
            <a:off x="1414780" y="6525001"/>
            <a:ext cx="10153044" cy="19647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11569424" y="6525001"/>
            <a:ext cx="428934" cy="196476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 smtClean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pPr>
                <a:buSzPct val="25000"/>
              </a:pPr>
              <a:t>‹#›</a:t>
            </a:fld>
            <a:endParaRPr lang="en-US">
              <a:solidFill>
                <a:schemeClr val="lt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190463" y="1151121"/>
            <a:ext cx="11807896" cy="55703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04747" marR="0" lvl="0" indent="-88847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Noto Sans Symbols"/>
              <a:buChar char="▪"/>
              <a:defRPr sz="3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78632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240" marR="0" lvl="2" indent="-8874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18987" marR="0" lvl="3" indent="-98847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23733" marR="0" lvl="4" indent="-108952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28480" marR="0" lvl="5" indent="-13938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133227" marR="0" lvl="6" indent="-139326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37972" marR="0" lvl="7" indent="-139271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2720" marR="0" lvl="8" indent="-139219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188864" y="40341"/>
            <a:ext cx="9580091" cy="11107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Font typeface="Calibri"/>
              <a:buNone/>
              <a:defRPr sz="4000" b="1" i="0" u="none" strike="noStrike" cap="non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pic>
        <p:nvPicPr>
          <p:cNvPr id="30" name="Shape 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7745" y="170118"/>
            <a:ext cx="2390598" cy="5974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933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10/22/2018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1446589" y="4953000"/>
            <a:ext cx="8940800" cy="820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Font typeface="Calibri"/>
              <a:buNone/>
              <a:defRPr sz="5400" b="1" i="0" u="none" strike="noStrike" cap="non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1446589" y="5754968"/>
            <a:ext cx="8940800" cy="6882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Font typeface="Noto Sans Symbols"/>
              <a:buNone/>
              <a:defRPr sz="4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Font typeface="Noto Sans Symbols"/>
              <a:buNone/>
              <a:def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Font typeface="Noto Sans Symbols"/>
              <a:buNone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2" marR="0" lvl="4" indent="-12271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Font typeface="Noto Sans Symbols"/>
              <a:buNone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6" marR="0" lvl="5" indent="-12165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4" name="Shape 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7745" y="170118"/>
            <a:ext cx="2390598" cy="5974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1426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10/22/2018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10/22/2018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10/22/2018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10/22/2018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10/22/2018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10/22/2018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  <p:sldLayoutId id="2147483689" r:id="rId13"/>
    <p:sldLayoutId id="2147483687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2163/php-web-development-basics-september2018/interna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58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  <a:spcAft>
                <a:spcPts val="0"/>
              </a:spcAft>
              <a:buSzPct val="25000"/>
            </a:pPr>
            <a:r>
              <a:rPr lang="en-US" dirty="0"/>
              <a:t>Abstraction, </a:t>
            </a:r>
            <a:r>
              <a:rPr lang="en-US"/>
              <a:t>Polymorphism </a:t>
            </a:r>
            <a:r>
              <a:rPr lang="en-US" smtClean="0"/>
              <a:t>– Interfaces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68" y="254857"/>
            <a:ext cx="12097731" cy="882654"/>
          </a:xfrm>
        </p:spPr>
        <p:txBody>
          <a:bodyPr>
            <a:normAutofit/>
          </a:bodyPr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Interfaces and Abstraction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8" name="Shape 103" descr="C:\Users\bubbles\Desktop\Arrays, Strings and Objects\PHP images\PHP-Web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11488" y="2042444"/>
            <a:ext cx="4961738" cy="321729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ea typeface="Calibri"/>
                <a:cs typeface="Calibri"/>
                <a:sym typeface="Calibri"/>
              </a:rPr>
              <a:t>What is </a:t>
            </a:r>
            <a:r>
              <a:rPr lang="en-US" dirty="0" smtClean="0"/>
              <a:t>Polymorphism</a:t>
            </a:r>
            <a:r>
              <a:rPr lang="en-US" sz="4000" dirty="0" smtClean="0">
                <a:ea typeface="Calibri"/>
                <a:cs typeface="Calibri"/>
                <a:sym typeface="Calibri"/>
              </a:rPr>
              <a:t>?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9200" y="1051304"/>
            <a:ext cx="10447342" cy="5511866"/>
          </a:xfrm>
        </p:spPr>
        <p:txBody>
          <a:bodyPr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3200" dirty="0">
                <a:ea typeface="Calibri"/>
                <a:cs typeface="Calibri"/>
                <a:sym typeface="Calibri"/>
              </a:rPr>
              <a:t>Polymorphism is the ability to take on many forms</a:t>
            </a:r>
          </a:p>
          <a:p>
            <a:pPr lvl="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3200" dirty="0">
                <a:ea typeface="Calibri"/>
                <a:cs typeface="Calibri"/>
                <a:sym typeface="Calibri"/>
              </a:rPr>
              <a:t>A child class may </a:t>
            </a:r>
            <a:r>
              <a:rPr lang="en-US" sz="32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override</a:t>
            </a:r>
            <a:r>
              <a:rPr lang="en-US" sz="3200" dirty="0">
                <a:ea typeface="Calibri"/>
                <a:cs typeface="Calibri"/>
                <a:sym typeface="Calibri"/>
              </a:rPr>
              <a:t> (change) some of the parent's </a:t>
            </a:r>
            <a:r>
              <a:rPr lang="en-US" sz="3200" dirty="0" smtClean="0">
                <a:ea typeface="Calibri"/>
                <a:cs typeface="Calibri"/>
                <a:sym typeface="Calibri"/>
              </a:rPr>
              <a:t/>
            </a:r>
            <a:br>
              <a:rPr lang="en-US" sz="3200" dirty="0" smtClean="0">
                <a:ea typeface="Calibri"/>
                <a:cs typeface="Calibri"/>
                <a:sym typeface="Calibri"/>
              </a:rPr>
            </a:br>
            <a:r>
              <a:rPr lang="en-US" sz="3200" dirty="0" smtClean="0">
                <a:ea typeface="Calibri"/>
                <a:cs typeface="Calibri"/>
                <a:sym typeface="Calibri"/>
              </a:rPr>
              <a:t>methods</a:t>
            </a:r>
            <a:endParaRPr lang="en-US" sz="3200" dirty="0">
              <a:ea typeface="Calibri"/>
              <a:cs typeface="Calibri"/>
              <a:sym typeface="Calibri"/>
            </a:endParaRPr>
          </a:p>
          <a:p>
            <a:pPr lvl="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3200" dirty="0">
                <a:ea typeface="Calibri"/>
                <a:cs typeface="Calibri"/>
                <a:sym typeface="Calibri"/>
              </a:rPr>
              <a:t>The beauty of </a:t>
            </a:r>
            <a:r>
              <a:rPr lang="en-US" sz="32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polymorphism</a:t>
            </a:r>
            <a:r>
              <a:rPr lang="en-US" sz="3200" dirty="0">
                <a:ea typeface="Calibri"/>
                <a:cs typeface="Calibri"/>
                <a:sym typeface="Calibri"/>
              </a:rPr>
              <a:t> is that the code working with </a:t>
            </a:r>
            <a:r>
              <a:rPr lang="en-US" sz="3200" dirty="0" smtClean="0">
                <a:ea typeface="Calibri"/>
                <a:cs typeface="Calibri"/>
                <a:sym typeface="Calibri"/>
              </a:rPr>
              <a:t/>
            </a:r>
            <a:br>
              <a:rPr lang="en-US" sz="3200" dirty="0" smtClean="0">
                <a:ea typeface="Calibri"/>
                <a:cs typeface="Calibri"/>
                <a:sym typeface="Calibri"/>
              </a:rPr>
            </a:br>
            <a:r>
              <a:rPr lang="en-US" sz="3200" dirty="0" smtClean="0">
                <a:ea typeface="Calibri"/>
                <a:cs typeface="Calibri"/>
                <a:sym typeface="Calibri"/>
              </a:rPr>
              <a:t>the </a:t>
            </a:r>
            <a:r>
              <a:rPr lang="en-US" sz="3200" dirty="0">
                <a:ea typeface="Calibri"/>
                <a:cs typeface="Calibri"/>
                <a:sym typeface="Calibri"/>
              </a:rPr>
              <a:t>different classes does not need to know which class it </a:t>
            </a:r>
            <a:r>
              <a:rPr lang="en-US" sz="3200" dirty="0" smtClean="0">
                <a:ea typeface="Calibri"/>
                <a:cs typeface="Calibri"/>
                <a:sym typeface="Calibri"/>
              </a:rPr>
              <a:t/>
            </a:r>
            <a:br>
              <a:rPr lang="en-US" sz="3200" dirty="0" smtClean="0">
                <a:ea typeface="Calibri"/>
                <a:cs typeface="Calibri"/>
                <a:sym typeface="Calibri"/>
              </a:rPr>
            </a:br>
            <a:r>
              <a:rPr lang="en-US" sz="3200" dirty="0" smtClean="0">
                <a:ea typeface="Calibri"/>
                <a:cs typeface="Calibri"/>
                <a:sym typeface="Calibri"/>
              </a:rPr>
              <a:t>is </a:t>
            </a:r>
            <a:r>
              <a:rPr lang="en-US" sz="3200" dirty="0">
                <a:ea typeface="Calibri"/>
                <a:cs typeface="Calibri"/>
                <a:sym typeface="Calibri"/>
              </a:rPr>
              <a:t>using since they are all used the same way</a:t>
            </a:r>
          </a:p>
          <a:p>
            <a:pPr lvl="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3200" dirty="0">
                <a:ea typeface="Calibri"/>
                <a:cs typeface="Calibri"/>
                <a:sym typeface="Calibri"/>
              </a:rPr>
              <a:t>In the programming world, polymorphism is used to </a:t>
            </a:r>
            <a:r>
              <a:rPr lang="en-US" sz="3200" dirty="0" smtClean="0">
                <a:ea typeface="Calibri"/>
                <a:cs typeface="Calibri"/>
                <a:sym typeface="Calibri"/>
              </a:rPr>
              <a:t>make</a:t>
            </a:r>
            <a:br>
              <a:rPr lang="en-US" sz="3200" dirty="0" smtClean="0">
                <a:ea typeface="Calibri"/>
                <a:cs typeface="Calibri"/>
                <a:sym typeface="Calibri"/>
              </a:rPr>
            </a:br>
            <a:r>
              <a:rPr lang="en-US" sz="3200" dirty="0" smtClean="0">
                <a:ea typeface="Calibri"/>
                <a:cs typeface="Calibri"/>
                <a:sym typeface="Calibri"/>
              </a:rPr>
              <a:t>applications </a:t>
            </a:r>
            <a:r>
              <a:rPr lang="en-US" sz="3200" dirty="0">
                <a:ea typeface="Calibri"/>
                <a:cs typeface="Calibri"/>
                <a:sym typeface="Calibri"/>
              </a:rPr>
              <a:t>more </a:t>
            </a:r>
            <a:r>
              <a:rPr lang="en-US" sz="32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modular</a:t>
            </a:r>
            <a:r>
              <a:rPr lang="en-US" sz="3200" dirty="0">
                <a:ea typeface="Calibri"/>
                <a:cs typeface="Calibri"/>
                <a:sym typeface="Calibri"/>
              </a:rPr>
              <a:t> and </a:t>
            </a:r>
            <a:r>
              <a:rPr lang="en-US" sz="32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extensible</a:t>
            </a:r>
            <a:r>
              <a:rPr lang="en-US" sz="3200" dirty="0"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85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00006" y="5203590"/>
            <a:ext cx="10961783" cy="768084"/>
          </a:xfrm>
        </p:spPr>
        <p:txBody>
          <a:bodyPr/>
          <a:lstStyle/>
          <a:p>
            <a:r>
              <a:rPr lang="en-US" dirty="0" smtClean="0"/>
              <a:t>Abstract Classes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1789" y="6397626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098" name="Picture 2" descr="Ð ÐµÐ·ÑÐ»ÑÐ°Ñ Ñ Ð¸Ð·Ð¾Ð±ÑÐ°Ð¶ÐµÐ½Ð¸Ðµ Ð·Ð° abstract class png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4206284" y="871668"/>
            <a:ext cx="3421039" cy="358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30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ea typeface="Calibri"/>
                <a:cs typeface="Calibri"/>
                <a:sym typeface="Calibri"/>
              </a:rPr>
              <a:t>Abstract Classes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9200" y="1051304"/>
            <a:ext cx="10447342" cy="3144681"/>
          </a:xfrm>
        </p:spPr>
        <p:txBody>
          <a:bodyPr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3200" dirty="0">
                <a:ea typeface="Calibri"/>
                <a:cs typeface="Calibri"/>
                <a:sym typeface="Calibri"/>
              </a:rPr>
              <a:t>An abstract class is a mix between an interface and </a:t>
            </a:r>
            <a:r>
              <a:rPr lang="en-US" sz="3200" dirty="0" smtClean="0">
                <a:ea typeface="Calibri"/>
                <a:cs typeface="Calibri"/>
                <a:sym typeface="Calibri"/>
              </a:rPr>
              <a:t>a class</a:t>
            </a:r>
            <a:endParaRPr lang="en-US" sz="3200" dirty="0">
              <a:ea typeface="Calibri"/>
              <a:cs typeface="Calibri"/>
              <a:sym typeface="Calibri"/>
            </a:endParaRPr>
          </a:p>
          <a:p>
            <a:pPr lvl="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3200" dirty="0">
                <a:ea typeface="Calibri"/>
                <a:cs typeface="Calibri"/>
                <a:sym typeface="Calibri"/>
              </a:rPr>
              <a:t>It can define functionality as well as interface (in the </a:t>
            </a:r>
            <a:r>
              <a:rPr lang="en-US" sz="3200" dirty="0" smtClean="0">
                <a:ea typeface="Calibri"/>
                <a:cs typeface="Calibri"/>
                <a:sym typeface="Calibri"/>
              </a:rPr>
              <a:t/>
            </a:r>
            <a:br>
              <a:rPr lang="en-US" sz="3200" dirty="0" smtClean="0">
                <a:ea typeface="Calibri"/>
                <a:cs typeface="Calibri"/>
                <a:sym typeface="Calibri"/>
              </a:rPr>
            </a:br>
            <a:r>
              <a:rPr lang="en-US" sz="3200" dirty="0" smtClean="0">
                <a:ea typeface="Calibri"/>
                <a:cs typeface="Calibri"/>
                <a:sym typeface="Calibri"/>
              </a:rPr>
              <a:t>form </a:t>
            </a:r>
            <a:r>
              <a:rPr lang="en-US" sz="3200" dirty="0">
                <a:ea typeface="Calibri"/>
                <a:cs typeface="Calibri"/>
                <a:sym typeface="Calibri"/>
              </a:rPr>
              <a:t>of abstract methods)</a:t>
            </a:r>
          </a:p>
          <a:p>
            <a:pPr lvl="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3200" dirty="0">
                <a:ea typeface="Calibri"/>
                <a:cs typeface="Calibri"/>
                <a:sym typeface="Calibri"/>
              </a:rPr>
              <a:t>Classes extending an abstract class </a:t>
            </a:r>
            <a:r>
              <a:rPr lang="en-US" sz="32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must</a:t>
            </a:r>
            <a:r>
              <a:rPr lang="en-US" sz="3200" dirty="0">
                <a:ea typeface="Calibri"/>
                <a:cs typeface="Calibri"/>
                <a:sym typeface="Calibri"/>
              </a:rPr>
              <a:t> implement all </a:t>
            </a:r>
            <a:r>
              <a:rPr lang="en-US" sz="3200" dirty="0" smtClean="0">
                <a:ea typeface="Calibri"/>
                <a:cs typeface="Calibri"/>
                <a:sym typeface="Calibri"/>
              </a:rPr>
              <a:t/>
            </a:r>
            <a:br>
              <a:rPr lang="en-US" sz="3200" dirty="0" smtClean="0">
                <a:ea typeface="Calibri"/>
                <a:cs typeface="Calibri"/>
                <a:sym typeface="Calibri"/>
              </a:rPr>
            </a:br>
            <a:r>
              <a:rPr lang="en-US" sz="3200" dirty="0" smtClean="0">
                <a:ea typeface="Calibri"/>
                <a:cs typeface="Calibri"/>
                <a:sym typeface="Calibri"/>
              </a:rPr>
              <a:t>of </a:t>
            </a:r>
            <a:r>
              <a:rPr lang="en-US" sz="3200" dirty="0">
                <a:ea typeface="Calibri"/>
                <a:cs typeface="Calibri"/>
                <a:sym typeface="Calibri"/>
              </a:rPr>
              <a:t>the abstract methods defined in the abstract class</a:t>
            </a:r>
            <a:r>
              <a:rPr lang="en-US" sz="3200" dirty="0" smtClean="0">
                <a:ea typeface="Calibri"/>
                <a:cs typeface="Calibri"/>
                <a:sym typeface="Calibri"/>
              </a:rPr>
              <a:t>.</a:t>
            </a:r>
            <a:endParaRPr lang="en-US" sz="3200" dirty="0"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Текстово поле 2"/>
          <p:cNvSpPr txBox="1"/>
          <p:nvPr/>
        </p:nvSpPr>
        <p:spPr>
          <a:xfrm>
            <a:off x="3931067" y="4546362"/>
            <a:ext cx="5289846" cy="138150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abstract</a:t>
            </a: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class MyAbstract {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400" b="1" i="1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// methods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 smtClean="0">
                <a:latin typeface="Consolas"/>
                <a:ea typeface="Consolas"/>
                <a:cs typeface="Consolas"/>
                <a:sym typeface="Consolas"/>
              </a:rPr>
              <a:t>}</a:t>
            </a:r>
            <a:endParaRPr lang="en-US" sz="2400" b="1"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88188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4050993"/>
          </a:xfrm>
        </p:spPr>
        <p:txBody>
          <a:bodyPr>
            <a:normAutofit/>
          </a:bodyPr>
          <a:lstStyle/>
          <a:p>
            <a:pPr marL="457200" lvl="1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3200" dirty="0">
                <a:ea typeface="Calibri"/>
                <a:cs typeface="Calibri"/>
                <a:sym typeface="Calibri"/>
              </a:rPr>
              <a:t>Abstract classes cannot be instantiated</a:t>
            </a:r>
          </a:p>
          <a:p>
            <a:pPr lvl="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endParaRPr lang="en-US" sz="3200" dirty="0">
              <a:ea typeface="Calibri"/>
              <a:cs typeface="Calibri"/>
              <a:sym typeface="Calibri"/>
            </a:endParaRPr>
          </a:p>
          <a:p>
            <a:pPr lvl="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endParaRPr lang="en-US" sz="3200" dirty="0"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None/>
            </a:pPr>
            <a:endParaRPr lang="en-US" sz="3200" dirty="0" smtClean="0"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None/>
            </a:pPr>
            <a:endParaRPr lang="en-US" sz="3200" dirty="0">
              <a:ea typeface="Calibri"/>
              <a:cs typeface="Calibri"/>
              <a:sym typeface="Calibri"/>
            </a:endParaRPr>
          </a:p>
          <a:p>
            <a:pPr lvl="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3200" dirty="0">
                <a:ea typeface="Calibri"/>
                <a:cs typeface="Calibri"/>
                <a:sym typeface="Calibri"/>
              </a:rPr>
              <a:t>Extending an abstract class is the same as with regular </a:t>
            </a:r>
            <a:r>
              <a:rPr lang="en-US" sz="3200" dirty="0" smtClean="0">
                <a:ea typeface="Calibri"/>
                <a:cs typeface="Calibri"/>
                <a:sym typeface="Calibri"/>
              </a:rPr>
              <a:t>one</a:t>
            </a:r>
            <a:endParaRPr lang="en-US" sz="3200" dirty="0">
              <a:ea typeface="Calibri"/>
              <a:cs typeface="Calibri"/>
              <a:sym typeface="Calibri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Extending Abstract Class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Текстово поле 1"/>
          <p:cNvSpPr txBox="1"/>
          <p:nvPr/>
        </p:nvSpPr>
        <p:spPr>
          <a:xfrm>
            <a:off x="1042588" y="1951971"/>
            <a:ext cx="9596926" cy="21393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lvl="0">
              <a:lnSpc>
                <a:spcPct val="105000"/>
              </a:lnSpc>
              <a:buSzPct val="25000"/>
            </a:pPr>
            <a:r>
              <a:rPr lang="en-US" sz="2400" b="1" dirty="0" smtClean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abstract</a:t>
            </a:r>
            <a:r>
              <a:rPr lang="en-US" sz="2400" b="1" dirty="0" smtClean="0">
                <a:latin typeface="Consolas"/>
                <a:ea typeface="Consolas"/>
                <a:cs typeface="Consolas"/>
                <a:sym typeface="Consolas"/>
              </a:rPr>
              <a:t> class MyAbstract {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 smtClean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400" b="1" i="1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// methods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$abstract = new MyAbstract(); 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i="1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// Uncaught Error: Cannot instantiate abstract class</a:t>
            </a:r>
          </a:p>
        </p:txBody>
      </p:sp>
      <p:sp>
        <p:nvSpPr>
          <p:cNvPr id="6" name="Текстово поле 5"/>
          <p:cNvSpPr txBox="1"/>
          <p:nvPr/>
        </p:nvSpPr>
        <p:spPr>
          <a:xfrm>
            <a:off x="1025496" y="5163766"/>
            <a:ext cx="9596926" cy="138150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class MyClass </a:t>
            </a:r>
            <a:r>
              <a:rPr lang="en-US" sz="2400" b="1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MyAbstract {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400" b="1" i="1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// methods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2726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190402" y="1196126"/>
            <a:ext cx="11818096" cy="1581258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3200" dirty="0">
                <a:ea typeface="Calibri"/>
                <a:cs typeface="Calibri"/>
                <a:sym typeface="Calibri"/>
              </a:rPr>
              <a:t>Regular methods can be defined in an abstract class </a:t>
            </a:r>
          </a:p>
          <a:p>
            <a:pPr lvl="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3200" dirty="0">
                <a:ea typeface="Calibri"/>
                <a:cs typeface="Calibri"/>
                <a:sym typeface="Calibri"/>
              </a:rPr>
              <a:t>Abstract methods, using the </a:t>
            </a:r>
            <a:r>
              <a:rPr lang="en-US" sz="32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abstract</a:t>
            </a:r>
            <a:r>
              <a:rPr lang="en-US" sz="3200" dirty="0">
                <a:ea typeface="Calibri"/>
                <a:cs typeface="Calibri"/>
                <a:sym typeface="Calibri"/>
              </a:rPr>
              <a:t> keyword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Methods in Abstract Class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Текстово поле 1"/>
          <p:cNvSpPr txBox="1"/>
          <p:nvPr/>
        </p:nvSpPr>
        <p:spPr>
          <a:xfrm>
            <a:off x="1256232" y="2733168"/>
            <a:ext cx="9596926" cy="330273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abstract</a:t>
            </a: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class MyAbstract {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public $name;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public function doThis() {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400" b="1" i="1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// do this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400" b="1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abstract</a:t>
            </a: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public function doThat();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400" b="1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abstract</a:t>
            </a: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public function setName($name);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9802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C850D8D-B775-4D85-946D-35E3FA1CA480}"/>
              </a:ext>
            </a:extLst>
          </p:cNvPr>
          <p:cNvSpPr/>
          <p:nvPr/>
        </p:nvSpPr>
        <p:spPr bwMode="auto">
          <a:xfrm>
            <a:off x="4267201" y="807603"/>
            <a:ext cx="3657600" cy="3657600"/>
          </a:xfrm>
          <a:prstGeom prst="ellipse">
            <a:avLst/>
          </a:prstGeom>
          <a:solidFill>
            <a:schemeClr val="bg2">
              <a:alpha val="50000"/>
            </a:schemeClr>
          </a:solidFill>
          <a:ln w="19050">
            <a:solidFill>
              <a:schemeClr val="bg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15109" y="5175880"/>
            <a:ext cx="10961783" cy="768084"/>
          </a:xfrm>
        </p:spPr>
        <p:txBody>
          <a:bodyPr/>
          <a:lstStyle/>
          <a:p>
            <a:r>
              <a:rPr lang="en-US" sz="5400" dirty="0"/>
              <a:t>Live </a:t>
            </a:r>
            <a:r>
              <a:rPr lang="en-US" sz="5400" dirty="0" smtClean="0"/>
              <a:t>Demo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64FCD-7800-435E-869A-D8FA4DBBE2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19601" y="394225"/>
            <a:ext cx="3124201" cy="383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2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30580" y="5148171"/>
            <a:ext cx="10961783" cy="768084"/>
          </a:xfrm>
        </p:spPr>
        <p:txBody>
          <a:bodyPr/>
          <a:lstStyle/>
          <a:p>
            <a:r>
              <a:rPr lang="en-US" dirty="0" smtClean="0"/>
              <a:t>Interfaces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1789" y="6397626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122" name="Picture 2" descr="Ð ÐµÐ·ÑÐ»ÑÐ°Ñ Ñ Ð¸Ð·Ð¾Ð±ÑÐ°Ð¶ÐµÐ½Ð¸Ðµ Ð·Ð° abstract class png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07"/>
          <a:stretch/>
        </p:blipFill>
        <p:spPr bwMode="auto">
          <a:xfrm>
            <a:off x="4392538" y="734939"/>
            <a:ext cx="3237869" cy="37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26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ea typeface="Calibri"/>
                <a:cs typeface="Calibri"/>
                <a:sym typeface="Calibri"/>
              </a:rPr>
              <a:t>What is an Interface?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61841" y="1051304"/>
            <a:ext cx="10447342" cy="5494775"/>
          </a:xfrm>
        </p:spPr>
        <p:txBody>
          <a:bodyPr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3200" dirty="0">
                <a:ea typeface="Calibri"/>
                <a:cs typeface="Calibri"/>
                <a:sym typeface="Calibri"/>
              </a:rPr>
              <a:t>An integral part of polymorphism is the common interface.</a:t>
            </a:r>
          </a:p>
          <a:p>
            <a:pPr lvl="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3200" dirty="0">
                <a:ea typeface="Calibri"/>
                <a:cs typeface="Calibri"/>
                <a:sym typeface="Calibri"/>
              </a:rPr>
              <a:t>Defining an interface is easy</a:t>
            </a:r>
          </a:p>
          <a:p>
            <a:pPr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endParaRPr lang="en-US" sz="3200" dirty="0">
              <a:ea typeface="Calibri"/>
              <a:cs typeface="Calibri"/>
              <a:sym typeface="Calibri"/>
            </a:endParaRPr>
          </a:p>
          <a:p>
            <a:pPr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25000"/>
            </a:pPr>
            <a:endParaRPr lang="en-US" sz="3200" dirty="0" smtClean="0">
              <a:ea typeface="Calibri"/>
              <a:cs typeface="Calibri"/>
              <a:sym typeface="Calibri"/>
            </a:endParaRPr>
          </a:p>
          <a:p>
            <a:pPr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25000"/>
            </a:pPr>
            <a:endParaRPr lang="en-US" sz="3200" dirty="0">
              <a:ea typeface="Calibri"/>
              <a:cs typeface="Calibri"/>
              <a:sym typeface="Calibri"/>
            </a:endParaRPr>
          </a:p>
          <a:p>
            <a:pPr lvl="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3200" dirty="0">
                <a:ea typeface="Calibri"/>
                <a:cs typeface="Calibri"/>
                <a:sym typeface="Calibri"/>
              </a:rPr>
              <a:t>Attach it to a class using the </a:t>
            </a:r>
            <a:r>
              <a:rPr lang="en-US" sz="32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implements </a:t>
            </a:r>
            <a:r>
              <a:rPr lang="en-US" sz="3200" dirty="0">
                <a:ea typeface="Calibri"/>
                <a:cs typeface="Calibri"/>
                <a:sym typeface="Calibri"/>
              </a:rPr>
              <a:t>keyword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Текстово поле 2"/>
          <p:cNvSpPr txBox="1"/>
          <p:nvPr/>
        </p:nvSpPr>
        <p:spPr>
          <a:xfrm>
            <a:off x="2220484" y="5059567"/>
            <a:ext cx="7513176" cy="138150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class MyClass </a:t>
            </a:r>
            <a:r>
              <a:rPr lang="en-US" sz="2400" b="1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implements</a:t>
            </a: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MyInterface {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400" b="1" i="1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// methods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6" name="Текстово поле 5"/>
          <p:cNvSpPr txBox="1"/>
          <p:nvPr/>
        </p:nvSpPr>
        <p:spPr>
          <a:xfrm>
            <a:off x="2220484" y="2334717"/>
            <a:ext cx="7513176" cy="138150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MyInterface {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400" b="1" i="1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// methods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4324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190402" y="1666156"/>
            <a:ext cx="11818096" cy="4110803"/>
          </a:xfrm>
        </p:spPr>
        <p:txBody>
          <a:bodyPr>
            <a:normAutofit lnSpcReduction="10000"/>
          </a:bodyPr>
          <a:lstStyle/>
          <a:p>
            <a:pPr marL="457200" lvl="0" indent="-228600">
              <a:spcBef>
                <a:spcPts val="0"/>
              </a:spcBef>
            </a:pPr>
            <a:r>
              <a:rPr lang="en-US" sz="3200" dirty="0" smtClean="0"/>
              <a:t> Interfaces </a:t>
            </a:r>
            <a:r>
              <a:rPr lang="en-US" sz="3200" dirty="0"/>
              <a:t>can be </a:t>
            </a:r>
            <a:r>
              <a:rPr lang="en-US" sz="3200" b="1" dirty="0">
                <a:solidFill>
                  <a:schemeClr val="bg1"/>
                </a:solidFill>
              </a:rPr>
              <a:t>extended</a:t>
            </a:r>
            <a:r>
              <a:rPr lang="en-US" sz="3200" dirty="0"/>
              <a:t> like classes using the extends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 operator.</a:t>
            </a:r>
            <a:endParaRPr lang="en-US" sz="3200" dirty="0"/>
          </a:p>
          <a:p>
            <a:pPr marL="457200" lvl="0" indent="-228600">
              <a:spcBef>
                <a:spcPts val="0"/>
              </a:spcBef>
            </a:pPr>
            <a:r>
              <a:rPr lang="en-US" sz="3200" dirty="0" smtClean="0"/>
              <a:t> The </a:t>
            </a:r>
            <a:r>
              <a:rPr lang="en-US" sz="3200" dirty="0"/>
              <a:t>class implementing the interface must use the exact </a:t>
            </a:r>
            <a:r>
              <a:rPr lang="en-US" sz="3200" b="1" dirty="0">
                <a:solidFill>
                  <a:schemeClr val="bg1"/>
                </a:solidFill>
              </a:rPr>
              <a:t>same </a:t>
            </a:r>
            <a:r>
              <a:rPr lang="en-US" sz="3200" b="1" dirty="0" smtClean="0">
                <a:solidFill>
                  <a:schemeClr val="bg1"/>
                </a:solidFill>
              </a:rPr>
              <a:t/>
            </a:r>
            <a:br>
              <a:rPr lang="en-US" sz="3200" b="1" dirty="0" smtClean="0">
                <a:solidFill>
                  <a:schemeClr val="bg1"/>
                </a:solidFill>
              </a:rPr>
            </a:br>
            <a:r>
              <a:rPr lang="en-US" sz="3200" b="1" dirty="0" smtClean="0">
                <a:solidFill>
                  <a:schemeClr val="bg1"/>
                </a:solidFill>
              </a:rPr>
              <a:t> method</a:t>
            </a:r>
            <a:r>
              <a:rPr lang="en-US" sz="3200" dirty="0" smtClean="0"/>
              <a:t> </a:t>
            </a:r>
            <a:r>
              <a:rPr lang="en-US" sz="3200" dirty="0"/>
              <a:t>signatures as are defined in the </a:t>
            </a:r>
            <a:r>
              <a:rPr lang="en-US" sz="3200" dirty="0" smtClean="0"/>
              <a:t>interface</a:t>
            </a:r>
          </a:p>
          <a:p>
            <a:pPr marL="457200" lvl="0" indent="-228600">
              <a:spcBef>
                <a:spcPts val="0"/>
              </a:spcBef>
            </a:pPr>
            <a:r>
              <a:rPr lang="en-US" sz="3200" dirty="0" smtClean="0"/>
              <a:t> Interfaces </a:t>
            </a:r>
            <a:r>
              <a:rPr lang="en-US" sz="3200" dirty="0"/>
              <a:t>can have </a:t>
            </a:r>
            <a:r>
              <a:rPr lang="en-US" sz="3200" b="1" dirty="0">
                <a:solidFill>
                  <a:schemeClr val="bg1"/>
                </a:solidFill>
              </a:rPr>
              <a:t>constants</a:t>
            </a:r>
            <a:r>
              <a:rPr lang="en-US" sz="3200" dirty="0"/>
              <a:t>. </a:t>
            </a:r>
          </a:p>
          <a:p>
            <a:pPr marL="914400" lvl="1" indent="-228600">
              <a:spcBef>
                <a:spcPts val="0"/>
              </a:spcBef>
            </a:pPr>
            <a:r>
              <a:rPr lang="en-US" sz="3200" dirty="0" smtClean="0"/>
              <a:t> Interface </a:t>
            </a:r>
            <a:r>
              <a:rPr lang="en-US" sz="3200" dirty="0"/>
              <a:t>constants works exactly like class constants except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 they </a:t>
            </a:r>
            <a:r>
              <a:rPr lang="en-US" sz="3200" b="1" dirty="0">
                <a:solidFill>
                  <a:schemeClr val="bg1"/>
                </a:solidFill>
              </a:rPr>
              <a:t>cannot be overridden </a:t>
            </a:r>
            <a:r>
              <a:rPr lang="en-US" sz="3200" dirty="0"/>
              <a:t>by a class/interface that inherits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 them</a:t>
            </a:r>
            <a:r>
              <a:rPr lang="en-US" sz="3200" dirty="0"/>
              <a:t>.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details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43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181856" y="1290141"/>
            <a:ext cx="11818096" cy="2444371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3200" dirty="0">
                <a:ea typeface="Calibri"/>
                <a:cs typeface="Calibri"/>
                <a:sym typeface="Calibri"/>
              </a:rPr>
              <a:t>Methods can be defined in the interface just like in a class, except without the body</a:t>
            </a:r>
          </a:p>
          <a:p>
            <a:pPr lvl="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3200" dirty="0">
                <a:ea typeface="Calibri"/>
                <a:cs typeface="Calibri"/>
                <a:sym typeface="Calibri"/>
              </a:rPr>
              <a:t>All methods defined here will need to be included in any </a:t>
            </a:r>
            <a:r>
              <a:rPr lang="en-US" sz="3200" dirty="0" smtClean="0">
                <a:ea typeface="Calibri"/>
                <a:cs typeface="Calibri"/>
                <a:sym typeface="Calibri"/>
              </a:rPr>
              <a:t/>
            </a:r>
            <a:br>
              <a:rPr lang="en-US" sz="3200" dirty="0" smtClean="0">
                <a:ea typeface="Calibri"/>
                <a:cs typeface="Calibri"/>
                <a:sym typeface="Calibri"/>
              </a:rPr>
            </a:br>
            <a:r>
              <a:rPr lang="en-US" sz="3200" dirty="0" smtClean="0">
                <a:ea typeface="Calibri"/>
                <a:cs typeface="Calibri"/>
                <a:sym typeface="Calibri"/>
              </a:rPr>
              <a:t>implementing </a:t>
            </a:r>
            <a:r>
              <a:rPr lang="en-US" sz="3200" dirty="0">
                <a:ea typeface="Calibri"/>
                <a:cs typeface="Calibri"/>
                <a:sym typeface="Calibri"/>
              </a:rPr>
              <a:t>classes exactly as described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</a:t>
            </a:r>
            <a:r>
              <a:rPr lang="en-US" dirty="0" smtClean="0"/>
              <a:t>Example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Текстово поле 1"/>
          <p:cNvSpPr txBox="1"/>
          <p:nvPr/>
        </p:nvSpPr>
        <p:spPr>
          <a:xfrm>
            <a:off x="854580" y="3965249"/>
            <a:ext cx="9545652" cy="21393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interface MyInterface {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    public </a:t>
            </a: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function doThis();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400" b="1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function doThat();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400" b="1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function setName($name);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 smtClean="0">
                <a:latin typeface="Consolas"/>
                <a:ea typeface="Consolas"/>
                <a:cs typeface="Consolas"/>
                <a:sym typeface="Consolas"/>
              </a:rPr>
              <a:t>}</a:t>
            </a:r>
            <a:endParaRPr lang="en-US" sz="2400" b="1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" name="Закръглено правоъгълно изнесено означение 2"/>
          <p:cNvSpPr/>
          <p:nvPr/>
        </p:nvSpPr>
        <p:spPr bwMode="auto">
          <a:xfrm>
            <a:off x="7494663" y="3683237"/>
            <a:ext cx="4238714" cy="1351682"/>
          </a:xfrm>
          <a:prstGeom prst="wedgeRoundRectCallout">
            <a:avLst>
              <a:gd name="adj1" fmla="val -17581"/>
              <a:gd name="adj2" fmla="val 2987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buSzPct val="25000"/>
            </a:pPr>
            <a:r>
              <a:rPr lang="en-US" sz="2800" dirty="0">
                <a:solidFill>
                  <a:schemeClr val="bg2"/>
                </a:solidFill>
                <a:ea typeface="Calibri"/>
                <a:cs typeface="Calibri"/>
                <a:sym typeface="Calibri"/>
              </a:rPr>
              <a:t>All methods declared in an interface must be </a:t>
            </a:r>
            <a:r>
              <a:rPr lang="en-US" sz="28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50330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</a:t>
            </a:r>
            <a:r>
              <a:rPr lang="en-US" dirty="0" smtClean="0"/>
              <a:t>Content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222403" y="1149413"/>
            <a:ext cx="10340199" cy="56188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3000" dirty="0">
                <a:ea typeface="Calibri"/>
                <a:cs typeface="Calibri"/>
                <a:sym typeface="Calibri"/>
              </a:rPr>
              <a:t>Fundamental Principles of OOP</a:t>
            </a:r>
          </a:p>
          <a:p>
            <a:pPr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3000" dirty="0">
                <a:ea typeface="Calibri"/>
                <a:cs typeface="Calibri"/>
                <a:sym typeface="Calibri"/>
              </a:rPr>
              <a:t>Abstraction</a:t>
            </a:r>
          </a:p>
          <a:p>
            <a:pPr marL="806450" lvl="1" indent="-51435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tx1"/>
              </a:buClr>
              <a:buSzPct val="80000"/>
            </a:pPr>
            <a:r>
              <a:rPr lang="en-US" sz="2600" dirty="0">
                <a:ea typeface="Calibri"/>
                <a:cs typeface="Calibri"/>
                <a:sym typeface="Calibri"/>
              </a:rPr>
              <a:t>Hide complexity</a:t>
            </a:r>
          </a:p>
          <a:p>
            <a:pPr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tx1"/>
              </a:buClr>
              <a:buSzPct val="94117"/>
            </a:pPr>
            <a:r>
              <a:rPr lang="en-US" sz="3000" dirty="0"/>
              <a:t>Polymorphism</a:t>
            </a:r>
          </a:p>
          <a:p>
            <a:pPr marL="806450" lvl="1" indent="-51435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tx1"/>
              </a:buClr>
              <a:buSzPct val="80000"/>
            </a:pPr>
            <a:r>
              <a:rPr lang="en-US" sz="2800" dirty="0"/>
              <a:t>Abstract Classes</a:t>
            </a:r>
          </a:p>
          <a:p>
            <a:pPr marL="806450" lvl="1" indent="-51435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tx1"/>
              </a:buClr>
              <a:buSzPct val="80000"/>
            </a:pPr>
            <a:r>
              <a:rPr lang="en-US" sz="2800" dirty="0"/>
              <a:t>Interfaces</a:t>
            </a:r>
          </a:p>
          <a:p>
            <a:pPr marL="1415944" lvl="3" indent="-51435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</a:pPr>
            <a:r>
              <a:rPr lang="en-US" sz="2600" dirty="0"/>
              <a:t>Basic usage</a:t>
            </a:r>
          </a:p>
          <a:p>
            <a:pPr marL="1415944" lvl="3" indent="-51435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</a:pPr>
            <a:r>
              <a:rPr lang="en-US" sz="2600" dirty="0"/>
              <a:t>Multiple interfaces</a:t>
            </a:r>
          </a:p>
          <a:p>
            <a:pPr marL="1415944" lvl="3" indent="-51435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</a:pPr>
            <a:r>
              <a:rPr lang="en-US" sz="2600" dirty="0"/>
              <a:t>Multiple interfaces with multi </a:t>
            </a:r>
            <a:r>
              <a:rPr lang="en-US" sz="2600" dirty="0" smtClean="0"/>
              <a:t>implementations</a:t>
            </a:r>
            <a:endParaRPr lang="bg-BG" sz="2600" dirty="0" smtClean="0"/>
          </a:p>
          <a:p>
            <a:pPr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</a:pPr>
            <a:r>
              <a:rPr lang="en-US" sz="3000" dirty="0" smtClean="0"/>
              <a:t>Using Namescapes</a:t>
            </a:r>
            <a:endParaRPr lang="en-US" sz="3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 Valid Example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Текстово поле 1"/>
          <p:cNvSpPr txBox="1"/>
          <p:nvPr/>
        </p:nvSpPr>
        <p:spPr>
          <a:xfrm>
            <a:off x="1102408" y="1384420"/>
            <a:ext cx="9545652" cy="485393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class MyClass </a:t>
            </a:r>
            <a:r>
              <a:rPr lang="en-US" sz="2400" b="1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implements</a:t>
            </a: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MyInterface {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protected $name;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public function doThis() {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400" b="1" i="1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// code that does this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public function doThat() {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400" b="1" i="1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// code that does that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public function setName($name) {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    $this-&gt;name = $name;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" name="Закръглено правоъгълно изнесено означение 2"/>
          <p:cNvSpPr/>
          <p:nvPr/>
        </p:nvSpPr>
        <p:spPr bwMode="auto">
          <a:xfrm>
            <a:off x="7238289" y="2845749"/>
            <a:ext cx="4238714" cy="1351682"/>
          </a:xfrm>
          <a:prstGeom prst="wedgeRoundRectCallout">
            <a:avLst>
              <a:gd name="adj1" fmla="val -17581"/>
              <a:gd name="adj2" fmla="val 2987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buSzPct val="25000"/>
            </a:pPr>
            <a:r>
              <a:rPr lang="en-US" sz="2800" dirty="0">
                <a:solidFill>
                  <a:schemeClr val="bg2"/>
                </a:solidFill>
                <a:ea typeface="Calibri"/>
                <a:cs typeface="Calibri"/>
                <a:sym typeface="Calibri"/>
              </a:rPr>
              <a:t>All methods included </a:t>
            </a:r>
            <a:r>
              <a:rPr lang="en-US" sz="28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correctly</a:t>
            </a:r>
          </a:p>
        </p:txBody>
      </p:sp>
    </p:spTree>
    <p:extLst>
      <p:ext uri="{BB962C8B-B14F-4D97-AF65-F5344CB8AC3E}">
        <p14:creationId xmlns:p14="http://schemas.microsoft.com/office/powerpoint/2010/main" val="264318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 Invalid Example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Текстово поле 1"/>
          <p:cNvSpPr txBox="1"/>
          <p:nvPr/>
        </p:nvSpPr>
        <p:spPr>
          <a:xfrm>
            <a:off x="1326343" y="1785632"/>
            <a:ext cx="9545652" cy="448389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class MyClass </a:t>
            </a:r>
            <a:r>
              <a:rPr lang="en-US" sz="2400" b="1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implements</a:t>
            </a: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MyInterface {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400" b="1" i="1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// missing doThis()!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400" b="1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function doThat() {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400" b="1" i="1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// this should be public!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400" b="1" dirty="0" smtClean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5000"/>
              </a:lnSpc>
              <a:buSzPct val="25000"/>
            </a:pPr>
            <a:endParaRPr lang="en-US" sz="2400" b="1" dirty="0"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public function setName() {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i="1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        // missing the name argument!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" name="Закръглено правоъгълно изнесено означение 2"/>
          <p:cNvSpPr/>
          <p:nvPr/>
        </p:nvSpPr>
        <p:spPr bwMode="auto">
          <a:xfrm>
            <a:off x="7508877" y="3023031"/>
            <a:ext cx="4238714" cy="1351682"/>
          </a:xfrm>
          <a:prstGeom prst="wedgeRoundRectCallout">
            <a:avLst>
              <a:gd name="adj1" fmla="val -17581"/>
              <a:gd name="adj2" fmla="val 2987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buSzPct val="25000"/>
            </a:pPr>
            <a:r>
              <a:rPr lang="en-US" sz="2800" dirty="0">
                <a:solidFill>
                  <a:schemeClr val="bg2"/>
                </a:solidFill>
                <a:ea typeface="Calibri"/>
                <a:cs typeface="Calibri"/>
                <a:sym typeface="Calibri"/>
              </a:rPr>
              <a:t>All </a:t>
            </a:r>
            <a:r>
              <a:rPr lang="en-US" sz="2800" dirty="0" smtClean="0">
                <a:solidFill>
                  <a:schemeClr val="bg2"/>
                </a:solidFill>
                <a:ea typeface="Calibri"/>
                <a:cs typeface="Calibri"/>
                <a:sym typeface="Calibri"/>
              </a:rPr>
              <a:t>methods</a:t>
            </a:r>
            <a:r>
              <a:rPr lang="en-US" sz="2800" b="1" dirty="0" smtClean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not </a:t>
            </a:r>
            <a:r>
              <a:rPr lang="en-US" sz="2800" dirty="0">
                <a:solidFill>
                  <a:schemeClr val="bg2"/>
                </a:solidFill>
                <a:ea typeface="Calibri"/>
                <a:cs typeface="Calibri"/>
                <a:sym typeface="Calibri"/>
              </a:rPr>
              <a:t>included correctly</a:t>
            </a:r>
          </a:p>
        </p:txBody>
      </p:sp>
    </p:spTree>
    <p:extLst>
      <p:ext uri="{BB962C8B-B14F-4D97-AF65-F5344CB8AC3E}">
        <p14:creationId xmlns:p14="http://schemas.microsoft.com/office/powerpoint/2010/main" val="18398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Identify the </a:t>
            </a:r>
            <a:r>
              <a:rPr lang="en-US" sz="4000" dirty="0" smtClean="0">
                <a:ea typeface="Calibri"/>
                <a:cs typeface="Calibri"/>
                <a:sym typeface="Calibri"/>
              </a:rPr>
              <a:t>Problem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Текстово поле 1"/>
          <p:cNvSpPr txBox="1"/>
          <p:nvPr/>
        </p:nvSpPr>
        <p:spPr>
          <a:xfrm>
            <a:off x="3097763" y="2963854"/>
            <a:ext cx="5985588" cy="293269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class Article {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public $title;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public $author;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public $date;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public $category</a:t>
            </a:r>
            <a:r>
              <a:rPr lang="en-US" sz="2400" b="1" dirty="0" smtClean="0"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>
              <a:lnSpc>
                <a:spcPct val="105000"/>
              </a:lnSpc>
              <a:buSzPct val="25000"/>
            </a:pPr>
            <a:endParaRPr lang="en-US" sz="2400" b="1" dirty="0"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i="1" dirty="0" smtClean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// Continues on next slide</a:t>
            </a:r>
            <a:endParaRPr lang="en-US" sz="2400" b="1" i="1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181856" y="1290141"/>
            <a:ext cx="11818096" cy="1537035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3200" dirty="0">
                <a:ea typeface="Calibri"/>
                <a:cs typeface="Calibri"/>
                <a:sym typeface="Calibri"/>
              </a:rPr>
              <a:t>Imagine that you have an Article class that is responsible for managing articles on your website</a:t>
            </a:r>
          </a:p>
        </p:txBody>
      </p:sp>
    </p:spTree>
    <p:extLst>
      <p:ext uri="{BB962C8B-B14F-4D97-AF65-F5344CB8AC3E}">
        <p14:creationId xmlns:p14="http://schemas.microsoft.com/office/powerpoint/2010/main" val="176986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Identify the </a:t>
            </a:r>
            <a:r>
              <a:rPr lang="en-US" sz="4000" dirty="0" smtClean="0">
                <a:ea typeface="Calibri"/>
                <a:cs typeface="Calibri"/>
                <a:sym typeface="Calibri"/>
              </a:rPr>
              <a:t>Problem (2)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Текстово поле 1"/>
          <p:cNvSpPr txBox="1"/>
          <p:nvPr/>
        </p:nvSpPr>
        <p:spPr>
          <a:xfrm>
            <a:off x="93306" y="1722358"/>
            <a:ext cx="11971176" cy="293269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public function  __construct($title, $author, $date, $category = 0</a:t>
            </a:r>
            <a:r>
              <a:rPr lang="en-US" sz="2400" b="1" dirty="0" smtClean="0">
                <a:latin typeface="Consolas"/>
                <a:ea typeface="Consolas"/>
                <a:cs typeface="Consolas"/>
                <a:sym typeface="Consolas"/>
              </a:rPr>
              <a:t>) {</a:t>
            </a:r>
            <a:endParaRPr lang="en-US" sz="2400" b="1" dirty="0"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    $this-&gt;title = $title;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    $this-&gt;author = $author;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    $this-&gt;date = $date;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    $this-&gt;category = $category</a:t>
            </a:r>
            <a:r>
              <a:rPr lang="en-US" sz="2400" b="1" dirty="0" smtClean="0"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 smtClean="0"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 smtClean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6921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Identify the </a:t>
            </a:r>
            <a:r>
              <a:rPr lang="en-US" sz="4000" dirty="0" smtClean="0">
                <a:ea typeface="Calibri"/>
                <a:cs typeface="Calibri"/>
                <a:sym typeface="Calibri"/>
              </a:rPr>
              <a:t>Problem (3)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" name="Текстово поле 1"/>
          <p:cNvSpPr txBox="1"/>
          <p:nvPr/>
        </p:nvSpPr>
        <p:spPr>
          <a:xfrm>
            <a:off x="1315625" y="3065960"/>
            <a:ext cx="8929395" cy="370829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class Article {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public function write($type) {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$ret = '';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switch($type) {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  case 'XML':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    $ret = '&lt;article&gt;';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    $ret .= '&lt;title&gt;'.$this-&gt;title.'&lt;/title</a:t>
            </a:r>
            <a:r>
              <a:rPr lang="en-US" sz="2400" b="1" dirty="0" smtClean="0">
                <a:latin typeface="Consolas"/>
                <a:ea typeface="Consolas"/>
                <a:cs typeface="Consolas"/>
                <a:sym typeface="Consolas"/>
              </a:rPr>
              <a:t>&gt;';</a:t>
            </a:r>
          </a:p>
          <a:p>
            <a:pPr lvl="0">
              <a:lnSpc>
                <a:spcPct val="105000"/>
              </a:lnSpc>
              <a:buSzPct val="25000"/>
            </a:pPr>
            <a:endParaRPr lang="en-US" sz="2400" b="1" dirty="0"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i="1" dirty="0" smtClean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// Continues on next slide                </a:t>
            </a:r>
            <a:endParaRPr lang="en-US" sz="2400" b="1" i="1" dirty="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181856" y="1290141"/>
            <a:ext cx="11818096" cy="1775819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3200" dirty="0">
                <a:ea typeface="Calibri"/>
                <a:cs typeface="Calibri"/>
                <a:sym typeface="Calibri"/>
              </a:rPr>
              <a:t>Now you want to add a method to output the information into different formats, such as XML and JSON </a:t>
            </a:r>
          </a:p>
          <a:p>
            <a:pPr lvl="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3200" dirty="0">
                <a:ea typeface="Calibri"/>
                <a:cs typeface="Calibri"/>
                <a:sym typeface="Calibri"/>
              </a:rPr>
              <a:t>You might be tempted to do something like </a:t>
            </a:r>
            <a:r>
              <a:rPr lang="en-US" sz="3200" dirty="0" smtClean="0">
                <a:ea typeface="Calibri"/>
                <a:cs typeface="Calibri"/>
                <a:sym typeface="Calibri"/>
              </a:rPr>
              <a:t>this:</a:t>
            </a:r>
            <a:endParaRPr lang="en-US" sz="3200" dirty="0">
              <a:ea typeface="Calibri"/>
              <a:cs typeface="Calibri"/>
              <a:sym typeface="Calibri"/>
            </a:endParaRPr>
          </a:p>
        </p:txBody>
      </p:sp>
      <p:sp>
        <p:nvSpPr>
          <p:cNvPr id="5" name="Закръглено правоъгълно изнесено означение 4"/>
          <p:cNvSpPr/>
          <p:nvPr/>
        </p:nvSpPr>
        <p:spPr bwMode="auto">
          <a:xfrm>
            <a:off x="7408505" y="3289895"/>
            <a:ext cx="3470989" cy="1630213"/>
          </a:xfrm>
          <a:prstGeom prst="wedgeRoundRectCallout">
            <a:avLst>
              <a:gd name="adj1" fmla="val -21582"/>
              <a:gd name="adj2" fmla="val 3235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buSzPct val="25000"/>
            </a:pPr>
            <a:r>
              <a:rPr lang="en-US" sz="2800" dirty="0">
                <a:solidFill>
                  <a:schemeClr val="bg2"/>
                </a:solidFill>
                <a:ea typeface="Calibri"/>
                <a:cs typeface="Calibri"/>
                <a:sym typeface="Calibri"/>
              </a:rPr>
              <a:t>Using switch to determine type is ugly, </a:t>
            </a:r>
            <a:r>
              <a:rPr lang="en-US" sz="28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do not </a:t>
            </a:r>
            <a:r>
              <a:rPr lang="en-US" sz="2800" dirty="0">
                <a:solidFill>
                  <a:schemeClr val="bg2"/>
                </a:solidFill>
                <a:ea typeface="Calibri"/>
                <a:cs typeface="Calibri"/>
                <a:sym typeface="Calibri"/>
              </a:rPr>
              <a:t>do this</a:t>
            </a:r>
          </a:p>
        </p:txBody>
      </p:sp>
    </p:spTree>
    <p:extLst>
      <p:ext uri="{BB962C8B-B14F-4D97-AF65-F5344CB8AC3E}">
        <p14:creationId xmlns:p14="http://schemas.microsoft.com/office/powerpoint/2010/main" val="332733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Identify the </a:t>
            </a:r>
            <a:r>
              <a:rPr lang="en-US" sz="4000" dirty="0" smtClean="0">
                <a:ea typeface="Calibri"/>
                <a:cs typeface="Calibri"/>
                <a:sym typeface="Calibri"/>
              </a:rPr>
              <a:t>Problem (4)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" name="Текстово поле 1"/>
          <p:cNvSpPr txBox="1"/>
          <p:nvPr/>
        </p:nvSpPr>
        <p:spPr>
          <a:xfrm>
            <a:off x="877078" y="1317323"/>
            <a:ext cx="10403633" cy="525948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b="1" dirty="0" smtClean="0">
                <a:latin typeface="Consolas"/>
                <a:ea typeface="Consolas"/>
                <a:cs typeface="Consolas"/>
                <a:sym typeface="Consolas"/>
              </a:rPr>
              <a:t>       $</a:t>
            </a: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ret .= '&lt;author&gt;'.$this-&gt;author.'&lt;/author&gt;';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    $ret .= '&lt;date&gt;'.$this-&gt;date.'&lt;/date&gt;';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    $ret .= '&lt;category&gt;'.$this-&gt;category.'&lt;/category&gt;';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    $ret .= '&lt;/article&gt;';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    break;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  case 'JSON':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    $array = ['article' =&gt; $this];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    $ret = json_encode($array);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    break;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return $ret;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}</a:t>
            </a:r>
            <a:endParaRPr lang="en-US" sz="2400" b="1" i="1"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96959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190402" y="1498205"/>
            <a:ext cx="11818096" cy="4370750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3200" dirty="0">
                <a:ea typeface="Calibri"/>
                <a:cs typeface="Calibri"/>
                <a:sym typeface="Calibri"/>
              </a:rPr>
              <a:t>This is kind of an ugly solution, but it works - for now </a:t>
            </a:r>
          </a:p>
          <a:p>
            <a:pPr lvl="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3200" dirty="0">
                <a:ea typeface="Calibri"/>
                <a:cs typeface="Calibri"/>
                <a:sym typeface="Calibri"/>
              </a:rPr>
              <a:t>Ask yourself what happens in the future, though, when we want to add more formats?</a:t>
            </a:r>
          </a:p>
          <a:p>
            <a:pPr lvl="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3200" dirty="0" smtClean="0">
                <a:ea typeface="Calibri"/>
                <a:cs typeface="Calibri"/>
                <a:sym typeface="Calibri"/>
              </a:rPr>
              <a:t>You </a:t>
            </a:r>
            <a:r>
              <a:rPr lang="en-US" sz="3200" dirty="0">
                <a:ea typeface="Calibri"/>
                <a:cs typeface="Calibri"/>
                <a:sym typeface="Calibri"/>
              </a:rPr>
              <a:t>can keep editing the class, adding more and more cases, but </a:t>
            </a:r>
            <a:r>
              <a:rPr lang="en-US" sz="3200" dirty="0" smtClean="0">
                <a:ea typeface="Calibri"/>
                <a:cs typeface="Calibri"/>
                <a:sym typeface="Calibri"/>
              </a:rPr>
              <a:t/>
            </a:r>
            <a:br>
              <a:rPr lang="en-US" sz="3200" dirty="0" smtClean="0">
                <a:ea typeface="Calibri"/>
                <a:cs typeface="Calibri"/>
                <a:sym typeface="Calibri"/>
              </a:rPr>
            </a:br>
            <a:r>
              <a:rPr lang="en-US" sz="3200" dirty="0" smtClean="0">
                <a:ea typeface="Calibri"/>
                <a:cs typeface="Calibri"/>
                <a:sym typeface="Calibri"/>
              </a:rPr>
              <a:t>now </a:t>
            </a:r>
            <a:r>
              <a:rPr lang="en-US" sz="3200" dirty="0">
                <a:ea typeface="Calibri"/>
                <a:cs typeface="Calibri"/>
                <a:sym typeface="Calibri"/>
              </a:rPr>
              <a:t>you're only diluting your class</a:t>
            </a:r>
          </a:p>
          <a:p>
            <a:pPr lvl="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3200" dirty="0">
                <a:ea typeface="Calibri"/>
                <a:cs typeface="Calibri"/>
                <a:sym typeface="Calibri"/>
              </a:rPr>
              <a:t>One important principle of </a:t>
            </a:r>
            <a:r>
              <a:rPr lang="en-US" sz="32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OOP</a:t>
            </a:r>
            <a:r>
              <a:rPr lang="en-US" sz="3200" dirty="0">
                <a:ea typeface="Calibri"/>
                <a:cs typeface="Calibri"/>
                <a:sym typeface="Calibri"/>
              </a:rPr>
              <a:t> is that a class should do </a:t>
            </a:r>
            <a:r>
              <a:rPr lang="en-US" sz="32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one </a:t>
            </a:r>
            <a:r>
              <a:rPr lang="en-US" sz="3200" dirty="0" smtClean="0">
                <a:ea typeface="Calibri"/>
                <a:cs typeface="Calibri"/>
                <a:sym typeface="Calibri"/>
              </a:rPr>
              <a:t/>
            </a:r>
            <a:br>
              <a:rPr lang="en-US" sz="3200" dirty="0" smtClean="0">
                <a:ea typeface="Calibri"/>
                <a:cs typeface="Calibri"/>
                <a:sym typeface="Calibri"/>
              </a:rPr>
            </a:br>
            <a:r>
              <a:rPr lang="en-US" sz="3200" dirty="0" smtClean="0">
                <a:ea typeface="Calibri"/>
                <a:cs typeface="Calibri"/>
                <a:sym typeface="Calibri"/>
              </a:rPr>
              <a:t>thing</a:t>
            </a:r>
            <a:r>
              <a:rPr lang="en-US" sz="3200" dirty="0">
                <a:ea typeface="Calibri"/>
                <a:cs typeface="Calibri"/>
                <a:sym typeface="Calibri"/>
              </a:rPr>
              <a:t>, and it should do it </a:t>
            </a:r>
            <a:r>
              <a:rPr lang="en-US" sz="3200" b="1" dirty="0" smtClean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well</a:t>
            </a:r>
            <a:endParaRPr lang="en-US" sz="3200" b="1" dirty="0">
              <a:solidFill>
                <a:schemeClr val="bg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What is the Problem with This Solution?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01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190402" y="1498205"/>
            <a:ext cx="11818096" cy="2495297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3200" dirty="0">
                <a:ea typeface="Calibri"/>
                <a:cs typeface="Calibri"/>
                <a:sym typeface="Calibri"/>
              </a:rPr>
              <a:t>Let's define a</a:t>
            </a:r>
            <a:r>
              <a:rPr lang="en-US" sz="32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public write()</a:t>
            </a:r>
            <a:r>
              <a:rPr lang="en-US" sz="3200" dirty="0">
                <a:ea typeface="Calibri"/>
                <a:cs typeface="Calibri"/>
                <a:sym typeface="Calibri"/>
              </a:rPr>
              <a:t> method that accepts an Article object </a:t>
            </a:r>
            <a:r>
              <a:rPr lang="en-US" sz="3200" dirty="0" smtClean="0">
                <a:ea typeface="Calibri"/>
                <a:cs typeface="Calibri"/>
                <a:sym typeface="Calibri"/>
              </a:rPr>
              <a:t/>
            </a:r>
            <a:br>
              <a:rPr lang="en-US" sz="3200" dirty="0" smtClean="0">
                <a:ea typeface="Calibri"/>
                <a:cs typeface="Calibri"/>
                <a:sym typeface="Calibri"/>
              </a:rPr>
            </a:br>
            <a:r>
              <a:rPr lang="en-US" sz="3200" dirty="0" smtClean="0">
                <a:ea typeface="Calibri"/>
                <a:cs typeface="Calibri"/>
                <a:sym typeface="Calibri"/>
              </a:rPr>
              <a:t>as </a:t>
            </a:r>
            <a:r>
              <a:rPr lang="en-US" sz="3200" dirty="0">
                <a:ea typeface="Calibri"/>
                <a:cs typeface="Calibri"/>
                <a:sym typeface="Calibri"/>
              </a:rPr>
              <a:t>an argument </a:t>
            </a:r>
          </a:p>
          <a:p>
            <a:pPr lvl="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3200" dirty="0">
                <a:ea typeface="Calibri"/>
                <a:cs typeface="Calibri"/>
                <a:sym typeface="Calibri"/>
              </a:rPr>
              <a:t>Any classes implementing the Writer interface will be sure to have </a:t>
            </a:r>
            <a:r>
              <a:rPr lang="en-US" sz="3200" dirty="0" smtClean="0">
                <a:ea typeface="Calibri"/>
                <a:cs typeface="Calibri"/>
                <a:sym typeface="Calibri"/>
              </a:rPr>
              <a:t/>
            </a:r>
            <a:br>
              <a:rPr lang="en-US" sz="3200" dirty="0" smtClean="0">
                <a:ea typeface="Calibri"/>
                <a:cs typeface="Calibri"/>
                <a:sym typeface="Calibri"/>
              </a:rPr>
            </a:br>
            <a:r>
              <a:rPr lang="en-US" sz="3200" dirty="0" smtClean="0">
                <a:ea typeface="Calibri"/>
                <a:cs typeface="Calibri"/>
                <a:sym typeface="Calibri"/>
              </a:rPr>
              <a:t>this method</a:t>
            </a:r>
            <a:endParaRPr lang="en-US" sz="3200" dirty="0">
              <a:ea typeface="Calibri"/>
              <a:cs typeface="Calibri"/>
              <a:sym typeface="Calibri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Solution: Define Your Interface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Текстово поле 1"/>
          <p:cNvSpPr txBox="1"/>
          <p:nvPr/>
        </p:nvSpPr>
        <p:spPr>
          <a:xfrm>
            <a:off x="2136710" y="4338735"/>
            <a:ext cx="8705461" cy="138150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interface Writer {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public function write(</a:t>
            </a:r>
            <a:r>
              <a:rPr lang="en-US" sz="2400" b="1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Article</a:t>
            </a: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$obj);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6663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Solution: Create Your Implementation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" name="Текстово поле 1"/>
          <p:cNvSpPr txBox="1"/>
          <p:nvPr/>
        </p:nvSpPr>
        <p:spPr>
          <a:xfrm>
            <a:off x="1119674" y="1446247"/>
            <a:ext cx="10179698" cy="448389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-US" sz="2400" b="1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newXMLWriter</a:t>
            </a: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implements Writer {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public function write(</a:t>
            </a:r>
            <a:r>
              <a:rPr lang="en-US" sz="2400" b="1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Article</a:t>
            </a: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$obj) {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    $ret = '&lt;article&gt;';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    $ret .= '&lt;title&gt;'.$obj-&gt;title.'&lt;/title&gt;';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    $ret .= '&lt;author&gt;'.$obj-&gt;author.'&lt;/author&gt;';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    $ret .= '&lt;date&gt;' . $obj-&gt;date . '&lt;/date&gt;';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    $ret .= '&lt;category&gt;'.$obj-&gt;category.'&lt;/category&gt;';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    $ret .= '&lt;/article&gt;';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    return $ret;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5" name="Закръглено правоъгълно изнесено означение 4"/>
          <p:cNvSpPr/>
          <p:nvPr/>
        </p:nvSpPr>
        <p:spPr bwMode="auto">
          <a:xfrm>
            <a:off x="7203232" y="5010538"/>
            <a:ext cx="3806889" cy="1324948"/>
          </a:xfrm>
          <a:prstGeom prst="wedgeRoundRectCallout">
            <a:avLst>
              <a:gd name="adj1" fmla="val -21363"/>
              <a:gd name="adj2" fmla="val 3648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buSzPct val="25000"/>
            </a:pPr>
            <a:r>
              <a:rPr lang="en-US" sz="2800" dirty="0">
                <a:solidFill>
                  <a:schemeClr val="bg2"/>
                </a:solidFill>
                <a:ea typeface="Calibri"/>
                <a:cs typeface="Calibri"/>
                <a:sym typeface="Calibri"/>
              </a:rPr>
              <a:t>Our </a:t>
            </a:r>
            <a:r>
              <a:rPr lang="en-US" sz="28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newXMLWriter</a:t>
            </a:r>
            <a:r>
              <a:rPr lang="en-US" sz="2800" dirty="0">
                <a:solidFill>
                  <a:schemeClr val="bg2"/>
                </a:solidFill>
                <a:ea typeface="Calibri"/>
                <a:cs typeface="Calibri"/>
                <a:sym typeface="Calibri"/>
              </a:rPr>
              <a:t> using </a:t>
            </a:r>
            <a:r>
              <a:rPr lang="en-US" sz="28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Writer Interface</a:t>
            </a:r>
          </a:p>
        </p:txBody>
      </p:sp>
    </p:spTree>
    <p:extLst>
      <p:ext uri="{BB962C8B-B14F-4D97-AF65-F5344CB8AC3E}">
        <p14:creationId xmlns:p14="http://schemas.microsoft.com/office/powerpoint/2010/main" val="17086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Solution: Create Your </a:t>
            </a:r>
            <a:r>
              <a:rPr lang="en-US" sz="4000" dirty="0" smtClean="0">
                <a:ea typeface="Calibri"/>
                <a:cs typeface="Calibri"/>
                <a:sym typeface="Calibri"/>
              </a:rPr>
              <a:t>Implementation (2)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Текстово поле 1"/>
          <p:cNvSpPr txBox="1"/>
          <p:nvPr/>
        </p:nvSpPr>
        <p:spPr>
          <a:xfrm>
            <a:off x="1091682" y="3610948"/>
            <a:ext cx="10179698" cy="252713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class JSONWriter implements Writer {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public function write(</a:t>
            </a:r>
            <a:r>
              <a:rPr lang="en-US" sz="2400" b="1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Article</a:t>
            </a: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$obj) {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    $array = ['article' =&gt; $obj];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    return json_encode($array);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237057" y="1348909"/>
            <a:ext cx="11818096" cy="2038097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3200" dirty="0">
                <a:ea typeface="Calibri"/>
                <a:cs typeface="Calibri"/>
                <a:sym typeface="Calibri"/>
              </a:rPr>
              <a:t>Now here is our </a:t>
            </a:r>
            <a:r>
              <a:rPr lang="en-US" sz="32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JSONWriter </a:t>
            </a:r>
            <a:r>
              <a:rPr lang="en-US" sz="3200" dirty="0">
                <a:ea typeface="Calibri"/>
                <a:cs typeface="Calibri"/>
                <a:sym typeface="Calibri"/>
              </a:rPr>
              <a:t>class</a:t>
            </a:r>
          </a:p>
          <a:p>
            <a:pPr lvl="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3200" dirty="0">
                <a:ea typeface="Calibri"/>
                <a:cs typeface="Calibri"/>
                <a:sym typeface="Calibri"/>
              </a:rPr>
              <a:t>All of our code specific to each format is now contained within </a:t>
            </a:r>
            <a:r>
              <a:rPr lang="en-US" sz="3200" dirty="0" smtClean="0">
                <a:ea typeface="Calibri"/>
                <a:cs typeface="Calibri"/>
                <a:sym typeface="Calibri"/>
              </a:rPr>
              <a:t/>
            </a:r>
            <a:br>
              <a:rPr lang="en-US" sz="3200" dirty="0" smtClean="0">
                <a:ea typeface="Calibri"/>
                <a:cs typeface="Calibri"/>
                <a:sym typeface="Calibri"/>
              </a:rPr>
            </a:br>
            <a:r>
              <a:rPr lang="en-US" sz="3200" dirty="0" smtClean="0">
                <a:ea typeface="Calibri"/>
                <a:cs typeface="Calibri"/>
                <a:sym typeface="Calibri"/>
              </a:rPr>
              <a:t>individual </a:t>
            </a:r>
            <a:r>
              <a:rPr lang="en-US" sz="3200" dirty="0">
                <a:ea typeface="Calibri"/>
                <a:cs typeface="Calibri"/>
                <a:sym typeface="Calibri"/>
              </a:rPr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160029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1500" b="1" dirty="0" smtClean="0">
                <a:ea typeface="Calibri"/>
                <a:cs typeface="Calibri"/>
                <a:sym typeface="Calibri"/>
              </a:rPr>
              <a:t>#php-web</a:t>
            </a:r>
            <a:endParaRPr lang="en-US" sz="1150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66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Solution: Use the implementation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" name="Текстово поле 1"/>
          <p:cNvSpPr txBox="1"/>
          <p:nvPr/>
        </p:nvSpPr>
        <p:spPr>
          <a:xfrm>
            <a:off x="1278294" y="2463283"/>
            <a:ext cx="9227976" cy="252713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class Article {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400" b="1" i="1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//...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public function write(</a:t>
            </a:r>
            <a:r>
              <a:rPr lang="en-US" sz="2400" b="1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Writer</a:t>
            </a: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$writer) {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    return $writer-&gt;write($this);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237057" y="1348909"/>
            <a:ext cx="11818096" cy="2038097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3200" dirty="0">
                <a:ea typeface="Calibri"/>
                <a:cs typeface="Calibri"/>
                <a:sym typeface="Calibri"/>
              </a:rPr>
              <a:t>With our new classes defined, it is time to revisit our Article class</a:t>
            </a:r>
          </a:p>
        </p:txBody>
      </p:sp>
      <p:sp>
        <p:nvSpPr>
          <p:cNvPr id="3" name="Закръглено правоъгълно изнесено означение 2"/>
          <p:cNvSpPr/>
          <p:nvPr/>
        </p:nvSpPr>
        <p:spPr bwMode="auto">
          <a:xfrm>
            <a:off x="8285584" y="4469363"/>
            <a:ext cx="3237722" cy="1418253"/>
          </a:xfrm>
          <a:prstGeom prst="wedgeRoundRectCallout">
            <a:avLst>
              <a:gd name="adj1" fmla="val -18239"/>
              <a:gd name="adj2" fmla="val 657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buSzPct val="25000"/>
            </a:pPr>
            <a:r>
              <a:rPr lang="en-US" sz="2800" dirty="0">
                <a:solidFill>
                  <a:schemeClr val="bg2"/>
                </a:solidFill>
                <a:ea typeface="Calibri"/>
                <a:cs typeface="Calibri"/>
                <a:sym typeface="Calibri"/>
              </a:rPr>
              <a:t>Replace our </a:t>
            </a:r>
            <a:r>
              <a:rPr lang="en-US" sz="28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write</a:t>
            </a:r>
            <a:r>
              <a:rPr lang="en-US" sz="2800" dirty="0">
                <a:solidFill>
                  <a:schemeClr val="bg2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28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method</a:t>
            </a:r>
            <a:r>
              <a:rPr lang="en-US" sz="2800" dirty="0">
                <a:solidFill>
                  <a:schemeClr val="bg2"/>
                </a:solidFill>
                <a:ea typeface="Calibri"/>
                <a:cs typeface="Calibri"/>
                <a:sym typeface="Calibri"/>
              </a:rPr>
              <a:t> with the new one</a:t>
            </a:r>
          </a:p>
        </p:txBody>
      </p:sp>
    </p:spTree>
    <p:extLst>
      <p:ext uri="{BB962C8B-B14F-4D97-AF65-F5344CB8AC3E}">
        <p14:creationId xmlns:p14="http://schemas.microsoft.com/office/powerpoint/2010/main" val="176260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Solution: Obtaining a Writer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" name="Текстово поле 1"/>
          <p:cNvSpPr txBox="1"/>
          <p:nvPr/>
        </p:nvSpPr>
        <p:spPr>
          <a:xfrm>
            <a:off x="989045" y="2187752"/>
            <a:ext cx="9227976" cy="369053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class Factory {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public </a:t>
            </a:r>
            <a:r>
              <a:rPr lang="en-US" sz="2400" b="1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function getWriter($name) {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  $class = $name . 'Writer';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2400" b="1" dirty="0" smtClean="0"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(class_exists($class)) {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400" b="1" dirty="0" smtClean="0"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new $class();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2400" b="1" dirty="0" smtClean="0">
                <a:latin typeface="Consolas"/>
                <a:ea typeface="Consolas"/>
                <a:cs typeface="Consolas"/>
                <a:sym typeface="Consolas"/>
              </a:rPr>
              <a:t>}</a:t>
            </a:r>
            <a:endParaRPr lang="en-US" sz="2400" b="1" dirty="0"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2400" b="1" dirty="0" smtClean="0">
                <a:latin typeface="Consolas"/>
                <a:ea typeface="Consolas"/>
                <a:cs typeface="Consolas"/>
                <a:sym typeface="Consolas"/>
              </a:rPr>
              <a:t>throw </a:t>
            </a: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new Exception('Unsupported format');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237057" y="1171628"/>
            <a:ext cx="11818096" cy="909100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3200" dirty="0">
                <a:ea typeface="Calibri"/>
                <a:cs typeface="Calibri"/>
                <a:sym typeface="Calibri"/>
              </a:rPr>
              <a:t>Create a factory class to grab request data and create an object</a:t>
            </a:r>
          </a:p>
        </p:txBody>
      </p:sp>
      <p:sp>
        <p:nvSpPr>
          <p:cNvPr id="3" name="Закръглено правоъгълно изнесено означение 2"/>
          <p:cNvSpPr/>
          <p:nvPr/>
        </p:nvSpPr>
        <p:spPr bwMode="auto">
          <a:xfrm>
            <a:off x="7324531" y="3293706"/>
            <a:ext cx="4478693" cy="1082351"/>
          </a:xfrm>
          <a:prstGeom prst="wedgeRoundRectCallout">
            <a:avLst>
              <a:gd name="adj1" fmla="val -18239"/>
              <a:gd name="adj2" fmla="val 657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buSzPct val="25000"/>
            </a:pPr>
            <a:r>
              <a:rPr lang="en-US" sz="2800" dirty="0">
                <a:solidFill>
                  <a:srgbClr val="FFFFFF"/>
                </a:solidFill>
                <a:ea typeface="Calibri"/>
                <a:cs typeface="Calibri"/>
                <a:sym typeface="Calibri"/>
              </a:rPr>
              <a:t>A method called without an instance of the class</a:t>
            </a:r>
          </a:p>
        </p:txBody>
      </p:sp>
    </p:spTree>
    <p:extLst>
      <p:ext uri="{BB962C8B-B14F-4D97-AF65-F5344CB8AC3E}">
        <p14:creationId xmlns:p14="http://schemas.microsoft.com/office/powerpoint/2010/main" val="152400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Put It All Together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" name="Текстово поле 1"/>
          <p:cNvSpPr txBox="1"/>
          <p:nvPr/>
        </p:nvSpPr>
        <p:spPr>
          <a:xfrm>
            <a:off x="839754" y="1907834"/>
            <a:ext cx="10655559" cy="370829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$article = new Article('Polymorphism', 'Steve', time(), 0);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try {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$writer = </a:t>
            </a:r>
            <a:r>
              <a:rPr lang="en-US" sz="2400" b="1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Factory::getWriter</a:t>
            </a: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('JSON');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} catch (Exception $e) {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$writer = new newXMLWriter();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echo $article-&gt;write($writer);</a:t>
            </a:r>
          </a:p>
        </p:txBody>
      </p:sp>
    </p:spTree>
    <p:extLst>
      <p:ext uri="{BB962C8B-B14F-4D97-AF65-F5344CB8AC3E}">
        <p14:creationId xmlns:p14="http://schemas.microsoft.com/office/powerpoint/2010/main" val="2056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classes </a:t>
            </a:r>
            <a:r>
              <a:rPr lang="en-US" dirty="0" smtClean="0"/>
              <a:t>vs. </a:t>
            </a:r>
            <a:r>
              <a:rPr lang="en-US" dirty="0"/>
              <a:t>Interfaces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237057" y="1367570"/>
            <a:ext cx="11818096" cy="4202805"/>
          </a:xfrm>
        </p:spPr>
        <p:txBody>
          <a:bodyPr>
            <a:normAutofit/>
          </a:bodyPr>
          <a:lstStyle/>
          <a:p>
            <a:pPr marL="685800" indent="-457200">
              <a:spcBef>
                <a:spcPts val="0"/>
              </a:spcBef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Interfaces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</a:p>
          <a:p>
            <a:pPr marL="1143000" lvl="1" indent="-457200">
              <a:spcBef>
                <a:spcPts val="0"/>
              </a:spcBef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can</a:t>
            </a:r>
            <a:r>
              <a:rPr lang="en-US" sz="3200" dirty="0"/>
              <a:t> include abstract methods and </a:t>
            </a:r>
            <a:r>
              <a:rPr lang="en-US" sz="3200" dirty="0" smtClean="0"/>
              <a:t>constants</a:t>
            </a:r>
            <a:endParaRPr lang="en-US" sz="3200" dirty="0"/>
          </a:p>
          <a:p>
            <a:pPr marL="1143000" lvl="1" indent="-457200">
              <a:spcBef>
                <a:spcPts val="0"/>
              </a:spcBef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cannot</a:t>
            </a:r>
            <a:r>
              <a:rPr lang="en-US" sz="3200" dirty="0"/>
              <a:t> contain concrete methods and variables.</a:t>
            </a:r>
          </a:p>
          <a:p>
            <a:pPr marL="685800" indent="-457200">
              <a:spcBef>
                <a:spcPts val="0"/>
              </a:spcBef>
              <a:buClr>
                <a:schemeClr val="tx1"/>
              </a:buClr>
            </a:pPr>
            <a:r>
              <a:rPr lang="en-US" sz="3200" dirty="0"/>
              <a:t>All the methods in the </a:t>
            </a:r>
            <a:r>
              <a:rPr lang="en-US" sz="3200" b="1" dirty="0">
                <a:solidFill>
                  <a:schemeClr val="bg1"/>
                </a:solidFill>
              </a:rPr>
              <a:t>interface</a:t>
            </a:r>
            <a:r>
              <a:rPr lang="en-US" sz="3200" dirty="0"/>
              <a:t> must be in the </a:t>
            </a:r>
            <a:r>
              <a:rPr lang="en-US" sz="3200" b="1" dirty="0">
                <a:solidFill>
                  <a:schemeClr val="bg1"/>
                </a:solidFill>
              </a:rPr>
              <a:t>public visibility </a:t>
            </a:r>
            <a:r>
              <a:rPr lang="en-US" sz="3200" u="sng" dirty="0" smtClean="0"/>
              <a:t/>
            </a:r>
            <a:br>
              <a:rPr lang="en-US" sz="3200" u="sng" dirty="0" smtClean="0"/>
            </a:br>
            <a:r>
              <a:rPr lang="en-US" sz="3200" dirty="0" smtClean="0"/>
              <a:t>scope</a:t>
            </a:r>
            <a:r>
              <a:rPr lang="en-US" sz="3200" dirty="0"/>
              <a:t>.</a:t>
            </a:r>
          </a:p>
          <a:p>
            <a:pPr marL="685800" indent="-457200">
              <a:spcBef>
                <a:spcPts val="0"/>
              </a:spcBef>
              <a:buClr>
                <a:schemeClr val="tx1"/>
              </a:buClr>
            </a:pPr>
            <a:r>
              <a:rPr lang="en-US" sz="3200" dirty="0"/>
              <a:t>A class can implement more than one interface, while it can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inherit </a:t>
            </a:r>
            <a:r>
              <a:rPr lang="en-US" sz="3200" dirty="0"/>
              <a:t>from only one abstract class.</a:t>
            </a:r>
          </a:p>
        </p:txBody>
      </p:sp>
    </p:spTree>
    <p:extLst>
      <p:ext uri="{BB962C8B-B14F-4D97-AF65-F5344CB8AC3E}">
        <p14:creationId xmlns:p14="http://schemas.microsoft.com/office/powerpoint/2010/main" val="174208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classes </a:t>
            </a:r>
            <a:r>
              <a:rPr lang="en-US" dirty="0" smtClean="0"/>
              <a:t>vs. </a:t>
            </a:r>
            <a:r>
              <a:rPr lang="en-US" dirty="0"/>
              <a:t>Interfaces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graphicFrame>
        <p:nvGraphicFramePr>
          <p:cNvPr id="7" name="Shape 320"/>
          <p:cNvGraphicFramePr/>
          <p:nvPr>
            <p:extLst>
              <p:ext uri="{D42A27DB-BD31-4B8C-83A1-F6EECF244321}">
                <p14:modId xmlns:p14="http://schemas.microsoft.com/office/powerpoint/2010/main" val="2668593649"/>
              </p:ext>
            </p:extLst>
          </p:nvPr>
        </p:nvGraphicFramePr>
        <p:xfrm>
          <a:off x="351088" y="1379385"/>
          <a:ext cx="11569125" cy="472613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702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8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3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76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24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45833"/>
                        <a:buFont typeface="Arial"/>
                        <a:buNone/>
                      </a:pPr>
                      <a:r>
                        <a:rPr lang="en-US" sz="2400" b="1" dirty="0"/>
                        <a:t>interface</a:t>
                      </a:r>
                      <a:endParaRPr lang="en-US" sz="24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45833"/>
                        <a:buFont typeface="Arial"/>
                        <a:buNone/>
                      </a:pPr>
                      <a:r>
                        <a:rPr lang="en-US" sz="2400" b="1"/>
                        <a:t>abstract class</a:t>
                      </a:r>
                      <a:endParaRPr lang="en-US" sz="24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375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45833"/>
                        <a:buFont typeface="Arial"/>
                        <a:buNone/>
                      </a:pPr>
                      <a:r>
                        <a:rPr lang="en-US" sz="2400" b="1"/>
                        <a:t>the code</a:t>
                      </a:r>
                      <a:endParaRPr lang="en-US" sz="24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45833"/>
                        <a:buFont typeface="Arial"/>
                        <a:buNone/>
                      </a:pPr>
                      <a:r>
                        <a:rPr lang="en-US" sz="2400" b="1"/>
                        <a:t>- abstract methods</a:t>
                      </a:r>
                    </a:p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45833"/>
                        <a:buFont typeface="Arial"/>
                        <a:buNone/>
                      </a:pPr>
                      <a:r>
                        <a:rPr lang="en-US" sz="2400" b="1"/>
                        <a:t>- constants</a:t>
                      </a:r>
                      <a:endParaRPr lang="en-US" sz="24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45833"/>
                        <a:buFont typeface="Arial"/>
                        <a:buNone/>
                      </a:pPr>
                      <a:r>
                        <a:rPr lang="en-US" sz="2400" b="1"/>
                        <a:t>- abstract methods</a:t>
                      </a:r>
                    </a:p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45833"/>
                        <a:buFont typeface="Arial"/>
                        <a:buNone/>
                      </a:pPr>
                      <a:r>
                        <a:rPr lang="en-US" sz="2400" b="1"/>
                        <a:t>- constants</a:t>
                      </a:r>
                    </a:p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45833"/>
                        <a:buFont typeface="Arial"/>
                        <a:buNone/>
                      </a:pPr>
                      <a:r>
                        <a:rPr lang="en-US" sz="2400" b="1"/>
                        <a:t>- concrete methods</a:t>
                      </a:r>
                    </a:p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45833"/>
                        <a:buFont typeface="Arial"/>
                        <a:buNone/>
                      </a:pPr>
                      <a:r>
                        <a:rPr lang="en-US" sz="2400" b="1"/>
                        <a:t>- concrete variables</a:t>
                      </a:r>
                      <a:endParaRPr lang="en-US" sz="24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815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45833"/>
                        <a:buFont typeface="Arial"/>
                        <a:buNone/>
                      </a:pPr>
                      <a:r>
                        <a:rPr lang="en-US" sz="2400" b="1" dirty="0"/>
                        <a:t>access modifiers</a:t>
                      </a:r>
                      <a:endParaRPr lang="en-US" sz="24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45833"/>
                        <a:buFont typeface="Arial"/>
                        <a:buNone/>
                      </a:pPr>
                      <a:r>
                        <a:rPr lang="en-US" sz="2400" b="1"/>
                        <a:t>- public</a:t>
                      </a:r>
                      <a:endParaRPr lang="en-US" sz="24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45833"/>
                        <a:buFont typeface="Arial"/>
                        <a:buNone/>
                      </a:pPr>
                      <a:r>
                        <a:rPr lang="en-US" sz="2400" b="1"/>
                        <a:t>- public</a:t>
                      </a:r>
                    </a:p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45833"/>
                        <a:buFont typeface="Arial"/>
                        <a:buNone/>
                      </a:pPr>
                      <a:r>
                        <a:rPr lang="en-US" sz="2400" b="1"/>
                        <a:t>- protected</a:t>
                      </a:r>
                    </a:p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45833"/>
                        <a:buFont typeface="Arial"/>
                        <a:buNone/>
                      </a:pPr>
                      <a:r>
                        <a:rPr lang="en-US" sz="2400" b="1"/>
                        <a:t>- private</a:t>
                      </a:r>
                      <a:endParaRPr lang="en-US" sz="24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465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45833"/>
                        <a:buFont typeface="Arial"/>
                        <a:buNone/>
                      </a:pPr>
                      <a:r>
                        <a:rPr lang="en-US" sz="2400" b="1"/>
                        <a:t>number of parents</a:t>
                      </a:r>
                      <a:endParaRPr lang="en-US" sz="24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45833"/>
                        <a:buFont typeface="Arial"/>
                        <a:buNone/>
                      </a:pPr>
                      <a:r>
                        <a:rPr lang="en-US" sz="2400" b="1" dirty="0"/>
                        <a:t>The same class can implement </a:t>
                      </a:r>
                      <a:r>
                        <a:rPr lang="en-US" sz="2400" b="1" dirty="0" smtClean="0"/>
                        <a:t/>
                      </a:r>
                      <a:br>
                        <a:rPr lang="en-US" sz="2400" b="1" dirty="0" smtClean="0"/>
                      </a:br>
                      <a:r>
                        <a:rPr lang="en-US" sz="2400" b="1" dirty="0" smtClean="0"/>
                        <a:t>more </a:t>
                      </a:r>
                      <a:r>
                        <a:rPr lang="en-US" sz="2400" b="1" dirty="0"/>
                        <a:t>than 1 interface</a:t>
                      </a:r>
                      <a:endParaRPr lang="en-US" sz="24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45833"/>
                        <a:buFont typeface="Arial"/>
                        <a:buNone/>
                      </a:pPr>
                      <a:r>
                        <a:rPr lang="en-US" sz="2400" b="1" dirty="0"/>
                        <a:t>The child class can inherit only </a:t>
                      </a:r>
                      <a:r>
                        <a:rPr lang="en-US" sz="2400" b="1" dirty="0" smtClean="0"/>
                        <a:t/>
                      </a:r>
                      <a:br>
                        <a:rPr lang="en-US" sz="2400" b="1" dirty="0" smtClean="0"/>
                      </a:br>
                      <a:r>
                        <a:rPr lang="en-US" sz="2400" b="1" dirty="0" smtClean="0"/>
                        <a:t>from </a:t>
                      </a:r>
                      <a:r>
                        <a:rPr lang="en-US" sz="2400" b="1" dirty="0"/>
                        <a:t>1 abstract class</a:t>
                      </a:r>
                      <a:endParaRPr lang="en-US" sz="24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296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Interfaces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246387" y="1283599"/>
            <a:ext cx="11818096" cy="1814169"/>
          </a:xfrm>
        </p:spPr>
        <p:txBody>
          <a:bodyPr>
            <a:normAutofit/>
          </a:bodyPr>
          <a:lstStyle/>
          <a:p>
            <a:pPr marL="457200" lvl="0" indent="-228600">
              <a:spcBef>
                <a:spcPts val="0"/>
              </a:spcBef>
            </a:pPr>
            <a:r>
              <a:rPr lang="en-US" sz="3200" dirty="0" smtClean="0"/>
              <a:t>  Class </a:t>
            </a:r>
            <a:r>
              <a:rPr lang="en-US" sz="3200" dirty="0"/>
              <a:t>could implement more than one </a:t>
            </a:r>
            <a:r>
              <a:rPr lang="en-US" sz="3200" b="1" dirty="0">
                <a:solidFill>
                  <a:schemeClr val="bg1"/>
                </a:solidFill>
              </a:rPr>
              <a:t>interface</a:t>
            </a:r>
          </a:p>
          <a:p>
            <a:pPr marL="457200" lvl="0" indent="-228600">
              <a:spcBef>
                <a:spcPts val="0"/>
              </a:spcBef>
            </a:pPr>
            <a:r>
              <a:rPr lang="en-US" sz="3200" dirty="0" smtClean="0"/>
              <a:t>  Class </a:t>
            </a:r>
            <a:r>
              <a:rPr lang="en-US" sz="3200" dirty="0"/>
              <a:t>could implement two </a:t>
            </a:r>
            <a:r>
              <a:rPr lang="en-US" sz="3200" b="1" dirty="0">
                <a:solidFill>
                  <a:schemeClr val="bg1"/>
                </a:solidFill>
              </a:rPr>
              <a:t>interfaces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/>
              <a:t>that specified a methods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  with </a:t>
            </a:r>
            <a:r>
              <a:rPr lang="en-US" sz="3200" dirty="0"/>
              <a:t>the same name </a:t>
            </a:r>
            <a:r>
              <a:rPr lang="en-US" sz="3200" b="1" dirty="0">
                <a:solidFill>
                  <a:schemeClr val="bg1"/>
                </a:solidFill>
              </a:rPr>
              <a:t>only</a:t>
            </a:r>
            <a:r>
              <a:rPr lang="en-US" sz="3200" dirty="0"/>
              <a:t> if they have the same signature.</a:t>
            </a:r>
          </a:p>
        </p:txBody>
      </p:sp>
      <p:sp>
        <p:nvSpPr>
          <p:cNvPr id="2" name="Текстово поле 1"/>
          <p:cNvSpPr txBox="1"/>
          <p:nvPr/>
        </p:nvSpPr>
        <p:spPr>
          <a:xfrm>
            <a:off x="1352939" y="3275044"/>
            <a:ext cx="9535885" cy="293269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interface SaveData{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	public function Save{array $data};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5000"/>
              </a:lnSpc>
            </a:pPr>
            <a:endParaRPr lang="en-US" sz="2400" b="1" dirty="0"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05000"/>
              </a:lnSpc>
              <a:buClr>
                <a:schemeClr val="dk1"/>
              </a:buClr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interface DeleteData{</a:t>
            </a:r>
          </a:p>
          <a:p>
            <a:pPr lvl="0">
              <a:lnSpc>
                <a:spcPct val="105000"/>
              </a:lnSpc>
              <a:buClr>
                <a:schemeClr val="dk1"/>
              </a:buClr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	public function Delete{int $id};</a:t>
            </a:r>
          </a:p>
          <a:p>
            <a:pPr lvl="0">
              <a:lnSpc>
                <a:spcPct val="105000"/>
              </a:lnSpc>
              <a:buClr>
                <a:schemeClr val="dk1"/>
              </a:buClr>
              <a:buSzPct val="25000"/>
            </a:pPr>
            <a:r>
              <a:rPr lang="en-US" sz="2400" b="1" dirty="0" smtClean="0">
                <a:latin typeface="Consolas"/>
                <a:ea typeface="Consolas"/>
                <a:cs typeface="Consolas"/>
                <a:sym typeface="Consolas"/>
              </a:rPr>
              <a:t>}</a:t>
            </a:r>
            <a:endParaRPr lang="en-US" sz="2400" b="1"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81948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Interfaces (2)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" name="Текстово поле 1"/>
          <p:cNvSpPr txBox="1"/>
          <p:nvPr/>
        </p:nvSpPr>
        <p:spPr>
          <a:xfrm>
            <a:off x="1352939" y="2090056"/>
            <a:ext cx="9535885" cy="3320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class ManageData implements </a:t>
            </a:r>
            <a:r>
              <a:rPr lang="en-US" sz="2400" b="1" dirty="0" smtClean="0">
                <a:latin typeface="Consolas"/>
                <a:ea typeface="Consolas"/>
                <a:cs typeface="Consolas"/>
                <a:sym typeface="Consolas"/>
              </a:rPr>
              <a:t>SaveData,DeleteData {</a:t>
            </a:r>
            <a:endParaRPr lang="en-US" sz="2400" b="1" dirty="0"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public function Save(</a:t>
            </a:r>
            <a:r>
              <a:rPr lang="en-US" sz="2400" b="1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array</a:t>
            </a: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$data) {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400" b="1" i="1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//...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400" b="1" dirty="0" smtClean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b="1" dirty="0" smtClean="0">
                <a:latin typeface="Consolas"/>
                <a:ea typeface="Consolas"/>
                <a:cs typeface="Consolas"/>
                <a:sym typeface="Consolas"/>
              </a:rPr>
              <a:t>   public </a:t>
            </a: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function Delete(</a:t>
            </a:r>
            <a:r>
              <a:rPr lang="en-US" sz="2400" b="1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int $int</a:t>
            </a: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400" b="1" i="1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//...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 smtClean="0">
                <a:latin typeface="Consolas"/>
                <a:ea typeface="Consolas"/>
                <a:cs typeface="Consolas"/>
                <a:sym typeface="Consolas"/>
              </a:rPr>
              <a:t>}</a:t>
            </a:r>
            <a:endParaRPr lang="en-US" sz="2400" b="1"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82408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 with multi implementations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Shape 3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75387" y="1151125"/>
            <a:ext cx="6634789" cy="557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993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 with multi implementations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6" name="Shape 3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75381" y="1151125"/>
            <a:ext cx="6634782" cy="557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409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 with multi implementations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6" name="Shape 3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75299" y="1151114"/>
            <a:ext cx="6634955" cy="557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409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2883" y="5065044"/>
            <a:ext cx="10961783" cy="768084"/>
          </a:xfrm>
        </p:spPr>
        <p:txBody>
          <a:bodyPr/>
          <a:lstStyle/>
          <a:p>
            <a:r>
              <a:rPr lang="en-US" dirty="0" smtClean="0"/>
              <a:t>Fundamental principles of OOP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1789" y="6397626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6" name="Picture 2" descr="Ð ÐµÐ·ÑÐ»ÑÐ°Ñ Ñ Ð¸Ð·Ð¾Ð±ÑÐ°Ð¶ÐµÐ½Ð¸Ðµ Ð·Ð° oop 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025" y="1086992"/>
            <a:ext cx="2857500" cy="311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40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 with multi implementations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6" name="Shape 3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76915" y="1151136"/>
            <a:ext cx="6634974" cy="557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409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>
            <a:spLocks noGrp="1"/>
          </p:cNvSpPr>
          <p:nvPr>
            <p:ph type="title" idx="4294967295"/>
          </p:nvPr>
        </p:nvSpPr>
        <p:spPr>
          <a:xfrm>
            <a:off x="1633659" y="5175795"/>
            <a:ext cx="9525000" cy="941388"/>
          </a:xfrm>
          <a:prstGeom prst="rect">
            <a:avLst/>
          </a:prstGeom>
          <a:noFill/>
          <a:ln>
            <a:noFill/>
          </a:ln>
        </p:spPr>
        <p:txBody>
          <a:bodyPr vert="horz" wrap="square" lIns="36000" tIns="36000" rIns="36000" bIns="36000" rtlCol="0" anchor="b" anchorCtr="0">
            <a:noAutofit/>
          </a:bodyPr>
          <a:lstStyle/>
          <a:p>
            <a:pPr algn="ctr">
              <a:lnSpc>
                <a:spcPct val="110000"/>
              </a:lnSpc>
              <a:buSzPct val="25000"/>
            </a:pPr>
            <a:r>
              <a:rPr lang="en-US" sz="5400" dirty="0"/>
              <a:t>Namespaces</a:t>
            </a:r>
          </a:p>
        </p:txBody>
      </p:sp>
      <p:pic>
        <p:nvPicPr>
          <p:cNvPr id="460" name="Shape 460" descr="C:\Users\bubbles\Desktop\Arrays, Strings and Objects\PHP images\php (3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53892" y="945744"/>
            <a:ext cx="3865417" cy="3456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Shape 461" descr="C:\Users\bubbles\Desktop\Arrays, Strings and Objects\PHP images\bricks (2)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58492" y="1936343"/>
            <a:ext cx="2537667" cy="23735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051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108000" tIns="36000" rIns="108000" bIns="36000" rtlCol="0" anchor="t" anchorCtr="0">
            <a:noAutofit/>
          </a:bodyPr>
          <a:lstStyle/>
          <a:p>
            <a:pPr indent="-304747"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en-US" sz="3200" dirty="0">
                <a:solidFill>
                  <a:schemeClr val="bg1"/>
                </a:solidFill>
              </a:rPr>
              <a:t>Namespaces</a:t>
            </a:r>
            <a:r>
              <a:rPr lang="en-US" sz="3200" dirty="0">
                <a:solidFill>
                  <a:srgbClr val="F3CC5F"/>
                </a:solidFill>
              </a:rPr>
              <a:t> </a:t>
            </a:r>
            <a:r>
              <a:rPr lang="en-US" sz="3200" dirty="0"/>
              <a:t>are used to group code (classes, interfaces, functions, etc.) around a particular functionality</a:t>
            </a:r>
          </a:p>
          <a:p>
            <a:pPr lvl="1" indent="-241192">
              <a:spcBef>
                <a:spcPts val="1200"/>
              </a:spcBef>
              <a:spcAft>
                <a:spcPts val="0"/>
              </a:spcAft>
            </a:pPr>
            <a:r>
              <a:rPr lang="en-US" sz="3000" dirty="0"/>
              <a:t>Better structure for your code, especially in big projects</a:t>
            </a:r>
          </a:p>
          <a:p>
            <a:pPr lvl="1" indent="-241192">
              <a:spcBef>
                <a:spcPts val="1200"/>
              </a:spcBef>
              <a:spcAft>
                <a:spcPts val="0"/>
              </a:spcAft>
            </a:pPr>
            <a:r>
              <a:rPr lang="en-US" sz="3000" dirty="0"/>
              <a:t>Classes, functions, etc. in a namespace are automatically prefixed with the name of the namespace (e.g. </a:t>
            </a:r>
            <a:r>
              <a:rPr lang="en-US" sz="3000" dirty="0">
                <a:solidFill>
                  <a:schemeClr val="bg1"/>
                </a:solidFill>
              </a:rPr>
              <a:t>MVC\Models\Lib1\Class1</a:t>
            </a:r>
            <a:r>
              <a:rPr lang="en-US" sz="3000" dirty="0"/>
              <a:t>)</a:t>
            </a:r>
          </a:p>
          <a:p>
            <a:pPr indent="-304747">
              <a:spcBef>
                <a:spcPts val="1200"/>
              </a:spcBef>
              <a:spcAft>
                <a:spcPts val="0"/>
              </a:spcAft>
            </a:pPr>
            <a:r>
              <a:rPr lang="en-US" sz="3200" dirty="0"/>
              <a:t>Using a namespace in PHP:</a:t>
            </a:r>
          </a:p>
        </p:txBody>
      </p:sp>
      <p:sp>
        <p:nvSpPr>
          <p:cNvPr id="424" name="Shape 4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108000" tIns="36000" rIns="108000" bIns="36000" rtlCol="0" anchor="ctr" anchorCtr="0">
            <a:noAutofit/>
          </a:bodyPr>
          <a:lstStyle/>
          <a:p>
            <a:pPr>
              <a:buSzPct val="25000"/>
            </a:pPr>
            <a:r>
              <a:rPr lang="en-US"/>
              <a:t>Namespaces</a:t>
            </a:r>
          </a:p>
        </p:txBody>
      </p:sp>
      <p:sp>
        <p:nvSpPr>
          <p:cNvPr id="422" name="Shape 422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36000" tIns="36000" rIns="36000" bIns="36000" rtlCol="0" anchor="ctr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42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Shape 425"/>
          <p:cNvSpPr txBox="1"/>
          <p:nvPr/>
        </p:nvSpPr>
        <p:spPr>
          <a:xfrm>
            <a:off x="838201" y="4800600"/>
            <a:ext cx="10515599" cy="1487688"/>
          </a:xfrm>
          <a:prstGeom prst="rect">
            <a:avLst/>
          </a:prstGeom>
          <a:solidFill>
            <a:srgbClr val="D9D4C6">
              <a:alpha val="20000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44000" tIns="108000" rIns="144000" bIns="108000" anchor="t" anchorCtr="0">
            <a:noAutofit/>
          </a:bodyPr>
          <a:lstStyle/>
          <a:p>
            <a:pPr>
              <a:lnSpc>
                <a:spcPct val="110000"/>
              </a:lnSpc>
              <a:buSzPct val="25000"/>
            </a:pPr>
            <a:r>
              <a:rPr lang="en-US" sz="2500" b="1" dirty="0">
                <a:latin typeface="Consolas"/>
                <a:ea typeface="Consolas"/>
                <a:cs typeface="Consolas"/>
                <a:sym typeface="Consolas"/>
              </a:rPr>
              <a:t>use CalculationsManager;</a:t>
            </a:r>
          </a:p>
          <a:p>
            <a:pPr>
              <a:lnSpc>
                <a:spcPct val="110000"/>
              </a:lnSpc>
              <a:buSzPct val="25000"/>
            </a:pPr>
            <a:r>
              <a:rPr lang="en-US" sz="2500" b="1" dirty="0">
                <a:latin typeface="Consolas"/>
                <a:ea typeface="Consolas"/>
                <a:cs typeface="Consolas"/>
                <a:sym typeface="Consolas"/>
              </a:rPr>
              <a:t>$interest = CalculationsManager\getCurrentInterest();</a:t>
            </a:r>
          </a:p>
          <a:p>
            <a:pPr>
              <a:lnSpc>
                <a:spcPct val="110000"/>
              </a:lnSpc>
              <a:buSzPct val="25000"/>
            </a:pPr>
            <a:r>
              <a:rPr lang="en-US" sz="2500" b="1" dirty="0">
                <a:latin typeface="Consolas"/>
                <a:ea typeface="Consolas"/>
                <a:cs typeface="Consolas"/>
                <a:sym typeface="Consolas"/>
              </a:rPr>
              <a:t>$mysqli = new \mysqli("localhost", "root", "", "world");</a:t>
            </a:r>
          </a:p>
        </p:txBody>
      </p:sp>
    </p:spTree>
    <p:extLst>
      <p:ext uri="{BB962C8B-B14F-4D97-AF65-F5344CB8AC3E}">
        <p14:creationId xmlns:p14="http://schemas.microsoft.com/office/powerpoint/2010/main" val="129055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108000" tIns="36000" rIns="108000" bIns="36000" rtlCol="0" anchor="ctr" anchorCtr="0">
            <a:noAutofit/>
          </a:bodyPr>
          <a:lstStyle/>
          <a:p>
            <a:pPr>
              <a:buSzPct val="25000"/>
            </a:pPr>
            <a:r>
              <a:rPr lang="en-US"/>
              <a:t>Namespaces – Example</a:t>
            </a:r>
          </a:p>
        </p:txBody>
      </p:sp>
      <p:sp>
        <p:nvSpPr>
          <p:cNvPr id="430" name="Shape 430"/>
          <p:cNvSpPr txBox="1">
            <a:spLocks noGrp="1"/>
          </p:cNvSpPr>
          <p:nvPr>
            <p:ph type="sldNum" idx="4294967295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vert="horz" wrap="square" lIns="36000" tIns="36000" rIns="36000" bIns="36000" rtlCol="0" anchor="ctr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43</a:t>
            </a:fld>
            <a:endParaRPr lang="en-US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Shape 432"/>
          <p:cNvSpPr txBox="1"/>
          <p:nvPr/>
        </p:nvSpPr>
        <p:spPr>
          <a:xfrm>
            <a:off x="685801" y="1219201"/>
            <a:ext cx="10667999" cy="5419533"/>
          </a:xfrm>
          <a:prstGeom prst="rect">
            <a:avLst/>
          </a:prstGeom>
          <a:solidFill>
            <a:srgbClr val="D9D4C6">
              <a:alpha val="20000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44000" tIns="108000" rIns="144000" bIns="108000" anchor="t" anchorCtr="0">
            <a:noAutofit/>
          </a:bodyPr>
          <a:lstStyle/>
          <a:p>
            <a:pPr>
              <a:buSzPct val="25000"/>
            </a:pPr>
            <a:r>
              <a:rPr lang="en-US" sz="2600" b="1" dirty="0">
                <a:latin typeface="Consolas"/>
                <a:ea typeface="Consolas"/>
                <a:cs typeface="Consolas"/>
                <a:sym typeface="Consolas"/>
              </a:rPr>
              <a:t>&lt;?php</a:t>
            </a:r>
          </a:p>
          <a:p>
            <a:pPr>
              <a:buSzPct val="25000"/>
            </a:pPr>
            <a:r>
              <a:rPr lang="en-US" sz="2600" b="1" dirty="0">
                <a:latin typeface="Consolas"/>
                <a:ea typeface="Consolas"/>
                <a:cs typeface="Consolas"/>
                <a:sym typeface="Consolas"/>
              </a:rPr>
              <a:t>namespace SoftUni {</a:t>
            </a:r>
          </a:p>
          <a:p>
            <a:pPr>
              <a:buSzPct val="25000"/>
            </a:pPr>
            <a:r>
              <a:rPr lang="en-US" sz="2600" b="1" dirty="0">
                <a:latin typeface="Consolas"/>
                <a:ea typeface="Consolas"/>
                <a:cs typeface="Consolas"/>
                <a:sym typeface="Consolas"/>
              </a:rPr>
              <a:t>    function getTopStudent() {</a:t>
            </a:r>
          </a:p>
          <a:p>
            <a:pPr>
              <a:buSzPct val="25000"/>
            </a:pPr>
            <a:r>
              <a:rPr lang="en-US" sz="2600" b="1" dirty="0">
                <a:latin typeface="Consolas"/>
                <a:ea typeface="Consolas"/>
                <a:cs typeface="Consolas"/>
                <a:sym typeface="Consolas"/>
              </a:rPr>
              <a:t>        return "Pesho";</a:t>
            </a:r>
          </a:p>
          <a:p>
            <a:pPr>
              <a:buSzPct val="25000"/>
            </a:pPr>
            <a:r>
              <a:rPr lang="en-US" sz="2600" b="1" dirty="0"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>
              <a:buSzPct val="25000"/>
            </a:pPr>
            <a:r>
              <a:rPr lang="en-US" sz="2600" b="1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endParaRPr sz="2600" b="1"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buSzPct val="25000"/>
            </a:pPr>
            <a:r>
              <a:rPr lang="en-US" sz="2600" b="1" dirty="0">
                <a:latin typeface="Consolas"/>
                <a:ea typeface="Consolas"/>
                <a:cs typeface="Consolas"/>
                <a:sym typeface="Consolas"/>
              </a:rPr>
              <a:t>namespace NASA {</a:t>
            </a:r>
          </a:p>
          <a:p>
            <a:pPr>
              <a:buSzPct val="25000"/>
            </a:pPr>
            <a:r>
              <a:rPr lang="en-US" sz="2600" b="1" dirty="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600" b="1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use SoftUni;</a:t>
            </a:r>
          </a:p>
          <a:p>
            <a:pPr>
              <a:buSzPct val="25000"/>
            </a:pPr>
            <a:r>
              <a:rPr lang="en-US" sz="2600" b="1" dirty="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600" b="1" dirty="0">
                <a:latin typeface="Consolas"/>
                <a:ea typeface="Consolas"/>
                <a:cs typeface="Consolas"/>
                <a:sym typeface="Consolas"/>
              </a:rPr>
              <a:t>$topSoftUniStudent = SoftUni\</a:t>
            </a:r>
            <a:r>
              <a:rPr lang="en-US" sz="2600" b="1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getTopStudent();</a:t>
            </a:r>
          </a:p>
          <a:p>
            <a:pPr>
              <a:buSzPct val="25000"/>
            </a:pPr>
            <a:r>
              <a:rPr lang="en-US" sz="2600" b="1" dirty="0">
                <a:latin typeface="Consolas"/>
                <a:ea typeface="Consolas"/>
                <a:cs typeface="Consolas"/>
                <a:sym typeface="Consolas"/>
              </a:rPr>
              <a:t>    echo $topSoftUniStudent; // Pesho</a:t>
            </a:r>
          </a:p>
          <a:p>
            <a:pPr>
              <a:buSzPct val="25000"/>
            </a:pPr>
            <a:r>
              <a:rPr lang="en-US" sz="2600" b="1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>
              <a:buSzPct val="25000"/>
            </a:pPr>
            <a:r>
              <a:rPr lang="en-US" sz="2600" b="1" dirty="0">
                <a:latin typeface="Consolas"/>
                <a:ea typeface="Consolas"/>
                <a:cs typeface="Consolas"/>
                <a:sym typeface="Consolas"/>
              </a:rPr>
              <a:t>?&gt;</a:t>
            </a:r>
          </a:p>
        </p:txBody>
      </p:sp>
      <p:sp>
        <p:nvSpPr>
          <p:cNvPr id="433" name="Shape 433"/>
          <p:cNvSpPr/>
          <p:nvPr/>
        </p:nvSpPr>
        <p:spPr>
          <a:xfrm>
            <a:off x="3810000" y="3110552"/>
            <a:ext cx="3276600" cy="1012171"/>
          </a:xfrm>
          <a:prstGeom prst="wedgeRoundRectCallout">
            <a:avLst>
              <a:gd name="adj1" fmla="val -53666"/>
              <a:gd name="adj2" fmla="val 10525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SzPct val="25000"/>
            </a:pPr>
            <a:r>
              <a:rPr lang="en-US" sz="2800" dirty="0">
                <a:solidFill>
                  <a:srgbClr val="FFFFFF"/>
                </a:solidFill>
                <a:ea typeface="Calibri"/>
                <a:cs typeface="Calibri"/>
                <a:sym typeface="Calibri"/>
              </a:rPr>
              <a:t>Declares the use of given namespace</a:t>
            </a:r>
          </a:p>
        </p:txBody>
      </p:sp>
      <p:sp>
        <p:nvSpPr>
          <p:cNvPr id="434" name="Shape 434"/>
          <p:cNvSpPr/>
          <p:nvPr/>
        </p:nvSpPr>
        <p:spPr>
          <a:xfrm>
            <a:off x="7658099" y="3075295"/>
            <a:ext cx="3162300" cy="1437819"/>
          </a:xfrm>
          <a:prstGeom prst="wedgeRoundRectCallout">
            <a:avLst>
              <a:gd name="adj1" fmla="val -65747"/>
              <a:gd name="adj2" fmla="val 7958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SzPct val="25000"/>
            </a:pPr>
            <a:r>
              <a:rPr lang="en-US" sz="2800" dirty="0">
                <a:solidFill>
                  <a:srgbClr val="FFFFFF"/>
                </a:solidFill>
                <a:ea typeface="Calibri"/>
                <a:cs typeface="Calibri"/>
                <a:sym typeface="Calibri"/>
              </a:rPr>
              <a:t>Uses a function from the </a:t>
            </a:r>
            <a:r>
              <a:rPr lang="en-US" sz="2800" dirty="0">
                <a:solidFill>
                  <a:srgbClr val="FFFFFF"/>
                </a:solidFill>
                <a:ea typeface="Calibri"/>
                <a:cs typeface="Calibri"/>
                <a:sym typeface="Consolas"/>
              </a:rPr>
              <a:t>SoftUni</a:t>
            </a:r>
            <a:r>
              <a:rPr lang="en-US" sz="2800" dirty="0">
                <a:solidFill>
                  <a:srgbClr val="FFFFFF"/>
                </a:solidFill>
                <a:ea typeface="Calibri"/>
                <a:cs typeface="Calibri"/>
                <a:sym typeface="Calibri"/>
              </a:rPr>
              <a:t> namespace</a:t>
            </a:r>
          </a:p>
        </p:txBody>
      </p:sp>
    </p:spTree>
    <p:extLst>
      <p:ext uri="{BB962C8B-B14F-4D97-AF65-F5344CB8AC3E}">
        <p14:creationId xmlns:p14="http://schemas.microsoft.com/office/powerpoint/2010/main" val="342940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108000" tIns="36000" rIns="108000" bIns="36000" rtlCol="0" anchor="t" anchorCtr="0">
            <a:noAutofit/>
          </a:bodyPr>
          <a:lstStyle/>
          <a:p>
            <a:pPr indent="-304747">
              <a:spcBef>
                <a:spcPts val="0"/>
              </a:spcBef>
              <a:spcAft>
                <a:spcPts val="0"/>
              </a:spcAft>
            </a:pPr>
            <a:r>
              <a:rPr lang="en-US"/>
              <a:t>Define the class in separate file</a:t>
            </a:r>
          </a:p>
        </p:txBody>
      </p:sp>
      <p:sp>
        <p:nvSpPr>
          <p:cNvPr id="441" name="Shape 4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108000" tIns="36000" rIns="108000" bIns="36000" rtlCol="0" anchor="ctr" anchorCtr="0">
            <a:noAutofit/>
          </a:bodyPr>
          <a:lstStyle/>
          <a:p>
            <a:pPr>
              <a:buSzPct val="25000"/>
            </a:pPr>
            <a:r>
              <a:rPr lang="en-US"/>
              <a:t>Namespaces – Example (2)</a:t>
            </a:r>
          </a:p>
        </p:txBody>
      </p:sp>
      <p:sp>
        <p:nvSpPr>
          <p:cNvPr id="439" name="Shape 439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36000" tIns="36000" rIns="36000" bIns="36000" rtlCol="0" anchor="ctr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44</a:t>
            </a:fld>
            <a:endParaRPr lang="en-US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Shape 442"/>
          <p:cNvSpPr txBox="1"/>
          <p:nvPr/>
        </p:nvSpPr>
        <p:spPr>
          <a:xfrm>
            <a:off x="685801" y="1950018"/>
            <a:ext cx="10667999" cy="4526980"/>
          </a:xfrm>
          <a:prstGeom prst="rect">
            <a:avLst/>
          </a:prstGeom>
          <a:solidFill>
            <a:srgbClr val="D9D4C6">
              <a:alpha val="20000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44000" tIns="108000" rIns="144000" bIns="108000" anchor="t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Consolas"/>
                <a:ea typeface="Consolas"/>
                <a:cs typeface="Consolas"/>
                <a:sym typeface="Consolas"/>
              </a:rPr>
              <a:t>namespace SoftUni;</a:t>
            </a:r>
          </a:p>
          <a:p>
            <a:endParaRPr sz="2800" b="1"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buSzPct val="25000"/>
            </a:pPr>
            <a:r>
              <a:rPr lang="en-US" sz="2800" b="1" dirty="0">
                <a:latin typeface="Consolas"/>
                <a:ea typeface="Consolas"/>
                <a:cs typeface="Consolas"/>
                <a:sym typeface="Consolas"/>
              </a:rPr>
              <a:t>class Student {</a:t>
            </a:r>
          </a:p>
          <a:p>
            <a:pPr>
              <a:buSzPct val="25000"/>
            </a:pPr>
            <a:r>
              <a:rPr lang="en-US" sz="2800" b="1" dirty="0">
                <a:latin typeface="Consolas"/>
                <a:ea typeface="Consolas"/>
                <a:cs typeface="Consolas"/>
                <a:sym typeface="Consolas"/>
              </a:rPr>
              <a:t>	public $fname = "Gosho";</a:t>
            </a:r>
          </a:p>
          <a:p>
            <a:pPr>
              <a:buSzPct val="25000"/>
            </a:pPr>
            <a:r>
              <a:rPr lang="en-US" sz="2800" b="1" dirty="0">
                <a:latin typeface="Consolas"/>
                <a:ea typeface="Consolas"/>
                <a:cs typeface="Consolas"/>
                <a:sym typeface="Consolas"/>
              </a:rPr>
              <a:t>	public $lname = "Pesho";</a:t>
            </a:r>
          </a:p>
          <a:p>
            <a:pPr>
              <a:buSzPct val="25000"/>
            </a:pPr>
            <a:r>
              <a:rPr lang="en-US" sz="2800" b="1" dirty="0"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>
              <a:buSzPct val="25000"/>
            </a:pPr>
            <a:r>
              <a:rPr lang="en-US" sz="2800" b="1" dirty="0">
                <a:latin typeface="Consolas"/>
                <a:ea typeface="Consolas"/>
                <a:cs typeface="Consolas"/>
                <a:sym typeface="Consolas"/>
              </a:rPr>
              <a:t>	public function printNames() {</a:t>
            </a:r>
          </a:p>
          <a:p>
            <a:pPr>
              <a:buSzPct val="25000"/>
            </a:pPr>
            <a:r>
              <a:rPr lang="en-US" sz="2800" b="1" dirty="0">
                <a:latin typeface="Consolas"/>
                <a:ea typeface="Consolas"/>
                <a:cs typeface="Consolas"/>
                <a:sym typeface="Consolas"/>
              </a:rPr>
              <a:t>		echo $this-&gt;fname . $this-&gt;lname . "\n";</a:t>
            </a:r>
          </a:p>
          <a:p>
            <a:pPr>
              <a:buSzPct val="25000"/>
            </a:pPr>
            <a:r>
              <a:rPr lang="en-US" sz="2800" b="1" dirty="0"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>
              <a:buSzPct val="25000"/>
            </a:pPr>
            <a:r>
              <a:rPr lang="en-US" sz="2800" b="1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2403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108000" tIns="36000" rIns="108000" bIns="36000" rtlCol="0" anchor="t" anchorCtr="0">
            <a:noAutofit/>
          </a:bodyPr>
          <a:lstStyle/>
          <a:p>
            <a:pPr indent="-304747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Include the previous file</a:t>
            </a:r>
          </a:p>
        </p:txBody>
      </p:sp>
      <p:sp>
        <p:nvSpPr>
          <p:cNvPr id="449" name="Shape 4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108000" tIns="36000" rIns="108000" bIns="36000" rtlCol="0" anchor="ctr" anchorCtr="0">
            <a:noAutofit/>
          </a:bodyPr>
          <a:lstStyle/>
          <a:p>
            <a:pPr>
              <a:buSzPct val="25000"/>
            </a:pPr>
            <a:r>
              <a:rPr lang="en-US"/>
              <a:t>Namespaces – Example (2)</a:t>
            </a:r>
          </a:p>
        </p:txBody>
      </p:sp>
      <p:sp>
        <p:nvSpPr>
          <p:cNvPr id="447" name="Shape 447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36000" tIns="36000" rIns="36000" bIns="36000" rtlCol="0" anchor="ctr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45</a:t>
            </a:fld>
            <a:endParaRPr lang="en-US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Shape 450"/>
          <p:cNvSpPr txBox="1"/>
          <p:nvPr/>
        </p:nvSpPr>
        <p:spPr>
          <a:xfrm>
            <a:off x="685801" y="1905000"/>
            <a:ext cx="10667999" cy="4343400"/>
          </a:xfrm>
          <a:prstGeom prst="rect">
            <a:avLst/>
          </a:prstGeom>
          <a:solidFill>
            <a:srgbClr val="D9D4C6">
              <a:alpha val="20000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44000" tIns="108000" rIns="144000" bIns="108000" anchor="t" anchorCtr="0">
            <a:noAutofit/>
          </a:bodyPr>
          <a:lstStyle/>
          <a:p>
            <a:pPr>
              <a:buSzPct val="25000"/>
            </a:pPr>
            <a:r>
              <a:rPr lang="en-US" sz="3000" b="1" dirty="0">
                <a:latin typeface="Consolas"/>
                <a:ea typeface="Consolas"/>
                <a:cs typeface="Consolas"/>
                <a:sym typeface="Consolas"/>
              </a:rPr>
              <a:t>namespace SoftUni2;</a:t>
            </a:r>
          </a:p>
          <a:p>
            <a:pPr>
              <a:buSzPct val="25000"/>
            </a:pPr>
            <a:r>
              <a:rPr lang="en-US" sz="3000" b="1" dirty="0">
                <a:latin typeface="Consolas"/>
                <a:ea typeface="Consolas"/>
                <a:cs typeface="Consolas"/>
                <a:sym typeface="Consolas"/>
              </a:rPr>
              <a:t>require_once 'softuni.php';</a:t>
            </a:r>
          </a:p>
          <a:p>
            <a:pPr>
              <a:buSzPct val="25000"/>
            </a:pPr>
            <a:r>
              <a:rPr lang="en-US" sz="3000" b="1" dirty="0">
                <a:latin typeface="Consolas"/>
                <a:ea typeface="Consolas"/>
                <a:cs typeface="Consolas"/>
                <a:sym typeface="Consolas"/>
              </a:rPr>
              <a:t>use SoftUni\Student;</a:t>
            </a:r>
          </a:p>
          <a:p>
            <a:pPr>
              <a:buSzPct val="25000"/>
            </a:pPr>
            <a:r>
              <a:rPr lang="en-US" sz="3000" b="1" dirty="0">
                <a:latin typeface="Consolas"/>
                <a:ea typeface="Consolas"/>
                <a:cs typeface="Consolas"/>
                <a:sym typeface="Consolas"/>
              </a:rPr>
              <a:t>function createStudent() {</a:t>
            </a:r>
          </a:p>
          <a:p>
            <a:pPr>
              <a:buSzPct val="25000"/>
            </a:pPr>
            <a:r>
              <a:rPr lang="en-US" sz="3000" b="1" dirty="0">
                <a:latin typeface="Consolas"/>
                <a:ea typeface="Consolas"/>
                <a:cs typeface="Consolas"/>
                <a:sym typeface="Consolas"/>
              </a:rPr>
              <a:t>   $student = new Student('Gosho', 'Petrov');</a:t>
            </a:r>
          </a:p>
          <a:p>
            <a:pPr>
              <a:buSzPct val="25000"/>
            </a:pPr>
            <a:r>
              <a:rPr lang="en-US" sz="3000" b="1" dirty="0"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>
              <a:buSzPct val="25000"/>
            </a:pPr>
            <a:r>
              <a:rPr lang="en-US" sz="3000" b="1" dirty="0">
                <a:latin typeface="Consolas"/>
                <a:ea typeface="Consolas"/>
                <a:cs typeface="Consolas"/>
                <a:sym typeface="Consolas"/>
              </a:rPr>
              <a:t>   return $student;</a:t>
            </a:r>
          </a:p>
          <a:p>
            <a:pPr>
              <a:buSzPct val="25000"/>
            </a:pPr>
            <a:r>
              <a:rPr lang="en-US" sz="3000" b="1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>
              <a:buSzPct val="25000"/>
            </a:pPr>
            <a:r>
              <a:rPr lang="en-US" sz="3000" b="1" dirty="0">
                <a:latin typeface="Consolas"/>
                <a:ea typeface="Consolas"/>
                <a:cs typeface="Consolas"/>
                <a:sym typeface="Consolas"/>
              </a:rPr>
              <a:t>print_r(createStudent());</a:t>
            </a:r>
          </a:p>
        </p:txBody>
      </p:sp>
    </p:spTree>
    <p:extLst>
      <p:ext uri="{BB962C8B-B14F-4D97-AF65-F5344CB8AC3E}">
        <p14:creationId xmlns:p14="http://schemas.microsoft.com/office/powerpoint/2010/main" val="261716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3481" y="1420275"/>
            <a:ext cx="8630747" cy="529895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227" y="3276682"/>
            <a:ext cx="2881926" cy="3118969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44520" y="1724212"/>
            <a:ext cx="11449179" cy="4980977"/>
          </a:xfrm>
          <a:prstGeom prst="rect">
            <a:avLst/>
          </a:prstGeom>
        </p:spPr>
        <p:txBody>
          <a:bodyPr vert="horz" lIns="107972" tIns="35991" rIns="107972" bIns="35991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bg2"/>
                </a:solidFill>
              </a:rPr>
              <a:t>Polymorphism</a:t>
            </a:r>
            <a:endParaRPr lang="en-US" sz="3200" dirty="0">
              <a:solidFill>
                <a:schemeClr val="bg2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bg2"/>
                </a:solidFill>
              </a:rPr>
              <a:t>Different functionality while sharing </a:t>
            </a:r>
            <a:r>
              <a:rPr lang="en-US" sz="3000" dirty="0" smtClean="0">
                <a:solidFill>
                  <a:schemeClr val="bg2"/>
                </a:solidFill>
              </a:rPr>
              <a:t>a </a:t>
            </a:r>
            <a:br>
              <a:rPr lang="en-US" sz="3000" dirty="0" smtClean="0">
                <a:solidFill>
                  <a:schemeClr val="bg2"/>
                </a:solidFill>
              </a:rPr>
            </a:br>
            <a:r>
              <a:rPr lang="en-US" sz="3000" dirty="0" smtClean="0">
                <a:solidFill>
                  <a:schemeClr val="bg2"/>
                </a:solidFill>
              </a:rPr>
              <a:t>common interface</a:t>
            </a:r>
            <a:endParaRPr lang="en-US" sz="3000" dirty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bg2"/>
                </a:solidFill>
              </a:rPr>
              <a:t>Abstract Classes and </a:t>
            </a:r>
            <a:r>
              <a:rPr lang="en-US" sz="3200" dirty="0" smtClean="0">
                <a:solidFill>
                  <a:schemeClr val="bg2"/>
                </a:solidFill>
              </a:rPr>
              <a:t>Methods</a:t>
            </a:r>
            <a:endParaRPr lang="en-US" sz="3200" dirty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bg2"/>
                </a:solidFill>
              </a:rPr>
              <a:t>Interfaces</a:t>
            </a:r>
          </a:p>
        </p:txBody>
      </p:sp>
    </p:spTree>
    <p:extLst>
      <p:ext uri="{BB962C8B-B14F-4D97-AF65-F5344CB8AC3E}">
        <p14:creationId xmlns:p14="http://schemas.microsoft.com/office/powerpoint/2010/main" val="163781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1789DFE-D58D-43BD-AA8F-FA366E7C4BD4}"/>
              </a:ext>
            </a:extLst>
          </p:cNvPr>
          <p:cNvSpPr>
            <a:spLocks noGrp="1"/>
          </p:cNvSpPr>
          <p:nvPr/>
        </p:nvSpPr>
        <p:spPr>
          <a:xfrm>
            <a:off x="530518" y="6494462"/>
            <a:ext cx="10483850" cy="363538"/>
          </a:xfrm>
          <a:prstGeom prst="rect">
            <a:avLst/>
          </a:prstGeom>
        </p:spPr>
        <p:txBody>
          <a:bodyPr vert="horz" lIns="108000" tIns="36000" rIns="108000" bIns="36000" rtlCol="0">
            <a:normAutofit fontScale="62500" lnSpcReduction="20000"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hlinkClick r:id="rId3"/>
              </a:rPr>
              <a:t>https://softuni.bg/trainings/2163/php-web-development-basics-september2018/internal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>
                <a:solidFill>
                  <a:schemeClr val="bg2"/>
                </a:solidFill>
              </a:rPr>
              <a:t>СофтУни диамантени партньори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7285" y="1200163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02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CBBEBD-21E0-4859-853C-1873ABB65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52" y="1399790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77E566EE-E4AE-4D31-A309-8FF9563DD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52" y="2317266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96229C8F-B4C0-4B49-AF0D-53AF670BB5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3088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F4576FAB-B206-438A-9766-B6F6ABB53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44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284B6D5F-80FE-48D5-801C-41AFC2FEF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112" y="4510112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61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>
                <a:solidFill>
                  <a:schemeClr val="bg2"/>
                </a:solidFill>
              </a:rPr>
              <a:t>СофтУни диамантени партньори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452" y="3048001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7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4261" y="1253342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1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73" y="1297094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3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23273"/>
            <a:ext cx="6678008" cy="1231632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129358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Fundamental Principles of OOP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44658" y="1444410"/>
            <a:ext cx="10447342" cy="4400914"/>
          </a:xfrm>
        </p:spPr>
        <p:txBody>
          <a:bodyPr>
            <a:normAutofit/>
          </a:bodyPr>
          <a:lstStyle/>
          <a:p>
            <a:pPr marL="520700" lvl="0" indent="-457200">
              <a:lnSpc>
                <a:spcPct val="100000"/>
              </a:lnSpc>
              <a:spcBef>
                <a:spcPts val="130"/>
              </a:spcBef>
              <a:spcAft>
                <a:spcPts val="130"/>
              </a:spcAft>
              <a:buClr>
                <a:schemeClr val="tx1"/>
              </a:buClr>
              <a:buSzPct val="80000"/>
            </a:pPr>
            <a:r>
              <a:rPr lang="en-US" sz="32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Abstraction</a:t>
            </a:r>
          </a:p>
          <a:p>
            <a:pPr marL="812801" lvl="1" indent="-457200">
              <a:lnSpc>
                <a:spcPct val="100000"/>
              </a:lnSpc>
              <a:spcBef>
                <a:spcPts val="130"/>
              </a:spcBef>
              <a:spcAft>
                <a:spcPts val="130"/>
              </a:spcAft>
              <a:buClr>
                <a:schemeClr val="tx1"/>
              </a:buClr>
              <a:buSzPct val="80000"/>
            </a:pPr>
            <a:r>
              <a:rPr lang="en-US" sz="3200" dirty="0">
                <a:ea typeface="Calibri"/>
                <a:cs typeface="Calibri"/>
                <a:sym typeface="Calibri"/>
              </a:rPr>
              <a:t>Hide </a:t>
            </a:r>
            <a:r>
              <a:rPr lang="en-US" sz="3200" dirty="0" smtClean="0">
                <a:ea typeface="Calibri"/>
                <a:cs typeface="Calibri"/>
                <a:sym typeface="Calibri"/>
              </a:rPr>
              <a:t>complexity</a:t>
            </a:r>
            <a:endParaRPr lang="en-US" sz="3200" dirty="0"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spcBef>
                <a:spcPts val="130"/>
              </a:spcBef>
              <a:spcAft>
                <a:spcPts val="130"/>
              </a:spcAft>
              <a:buClr>
                <a:schemeClr val="tx1"/>
              </a:buClr>
              <a:buSzPct val="100000"/>
            </a:pPr>
            <a:r>
              <a:rPr lang="en-US" sz="32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Encapsulation</a:t>
            </a:r>
          </a:p>
          <a:p>
            <a:pPr marL="749301" lvl="1" indent="-457200">
              <a:lnSpc>
                <a:spcPct val="100000"/>
              </a:lnSpc>
              <a:spcBef>
                <a:spcPts val="130"/>
              </a:spcBef>
              <a:spcAft>
                <a:spcPts val="130"/>
              </a:spcAft>
              <a:buClr>
                <a:schemeClr val="tx1"/>
              </a:buClr>
              <a:buSzPct val="80000"/>
            </a:pPr>
            <a:r>
              <a:rPr lang="en-US" sz="3200" dirty="0">
                <a:ea typeface="Calibri"/>
                <a:cs typeface="Calibri"/>
                <a:sym typeface="Calibri"/>
              </a:rPr>
              <a:t>Hide internal data</a:t>
            </a:r>
          </a:p>
          <a:p>
            <a:pPr lvl="0">
              <a:lnSpc>
                <a:spcPct val="100000"/>
              </a:lnSpc>
              <a:spcBef>
                <a:spcPts val="130"/>
              </a:spcBef>
              <a:spcAft>
                <a:spcPts val="130"/>
              </a:spcAft>
              <a:buClr>
                <a:schemeClr val="tx1"/>
              </a:buClr>
              <a:buSzPct val="100000"/>
            </a:pPr>
            <a:r>
              <a:rPr lang="en-US" sz="32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Inheritance</a:t>
            </a:r>
          </a:p>
          <a:p>
            <a:pPr marL="825501" lvl="1" indent="-457200">
              <a:lnSpc>
                <a:spcPct val="100000"/>
              </a:lnSpc>
              <a:spcBef>
                <a:spcPts val="130"/>
              </a:spcBef>
              <a:spcAft>
                <a:spcPts val="130"/>
              </a:spcAft>
              <a:buClr>
                <a:schemeClr val="tx1"/>
              </a:buClr>
              <a:buSzPct val="80000"/>
            </a:pPr>
            <a:r>
              <a:rPr lang="en-US" sz="3200" dirty="0">
                <a:ea typeface="Calibri"/>
                <a:cs typeface="Calibri"/>
                <a:sym typeface="Calibri"/>
              </a:rPr>
              <a:t>Inherit members from parent class</a:t>
            </a:r>
          </a:p>
          <a:p>
            <a:pPr marL="520700" lvl="0" indent="-457200">
              <a:lnSpc>
                <a:spcPct val="100000"/>
              </a:lnSpc>
              <a:spcBef>
                <a:spcPts val="130"/>
              </a:spcBef>
              <a:spcAft>
                <a:spcPts val="130"/>
              </a:spcAft>
              <a:buClr>
                <a:schemeClr val="tx1"/>
              </a:buClr>
              <a:buSzPct val="80000"/>
            </a:pPr>
            <a:r>
              <a:rPr lang="en-US" sz="32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Polymorphism</a:t>
            </a:r>
          </a:p>
          <a:p>
            <a:pPr marL="812801" lvl="1" indent="-457200">
              <a:lnSpc>
                <a:spcPct val="100000"/>
              </a:lnSpc>
              <a:spcBef>
                <a:spcPts val="130"/>
              </a:spcBef>
              <a:spcAft>
                <a:spcPts val="130"/>
              </a:spcAft>
              <a:buClr>
                <a:schemeClr val="tx1"/>
              </a:buClr>
              <a:buSzPct val="80000"/>
            </a:pPr>
            <a:r>
              <a:rPr lang="en-US" sz="3200" dirty="0">
                <a:ea typeface="Calibri"/>
                <a:cs typeface="Calibri"/>
                <a:sym typeface="Calibri"/>
              </a:rPr>
              <a:t>Different functionality while sharing a common </a:t>
            </a:r>
            <a:r>
              <a:rPr lang="en-US" sz="3200" dirty="0" smtClean="0">
                <a:ea typeface="Calibri"/>
                <a:cs typeface="Calibri"/>
                <a:sym typeface="Calibri"/>
              </a:rPr>
              <a:t>interface</a:t>
            </a:r>
            <a:endParaRPr lang="en-US" sz="3200" dirty="0"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12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</a:t>
            </a:r>
            <a:r>
              <a:rPr lang="bg-BG" sz="3200"/>
              <a:t/>
            </a:r>
            <a:br>
              <a:rPr lang="bg-BG" sz="3200"/>
            </a:br>
            <a:r>
              <a:rPr lang="en-US" sz="3200"/>
              <a:t>for </a:t>
            </a:r>
            <a:r>
              <a:rPr lang="en-US" sz="3200" dirty="0"/>
              <a:t>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marL="990575" lvl="1" indent="-380990" defTabSz="1219170">
              <a:lnSpc>
                <a:spcPct val="100000"/>
              </a:lnSpc>
              <a:tabLst>
                <a:tab pos="282575" algn="l"/>
              </a:tabLst>
              <a:defRPr/>
            </a:pPr>
            <a:r>
              <a:rPr lang="en-US" sz="2900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900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marL="990575" lvl="1" indent="-380990" defTabSz="1219170">
              <a:lnSpc>
                <a:spcPct val="100000"/>
              </a:lnSpc>
              <a:tabLst>
                <a:tab pos="282575" algn="l"/>
              </a:tabLst>
              <a:defRPr/>
            </a:pPr>
            <a:r>
              <a:rPr lang="en-US" sz="2800" dirty="0">
                <a:hlinkClick r:id="rId6"/>
              </a:rPr>
              <a:t>forum.softuni.bg</a:t>
            </a:r>
            <a:endParaRPr lang="en-US" sz="2800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073" y="3265920"/>
            <a:ext cx="1467096" cy="3659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579" y="2707943"/>
            <a:ext cx="2123136" cy="529549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432" y="2312861"/>
            <a:ext cx="3051512" cy="4063065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4" y="5017461"/>
            <a:ext cx="1042233" cy="104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39057" y="5189735"/>
            <a:ext cx="10961783" cy="768084"/>
          </a:xfrm>
        </p:spPr>
        <p:txBody>
          <a:bodyPr/>
          <a:lstStyle/>
          <a:p>
            <a:r>
              <a:rPr lang="en-US" dirty="0" smtClean="0"/>
              <a:t>Abstraction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1789" y="6397626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Shape 1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15136" y="680815"/>
            <a:ext cx="5809626" cy="37753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038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ea typeface="Calibri"/>
                <a:cs typeface="Calibri"/>
                <a:sym typeface="Calibri"/>
              </a:rPr>
              <a:t>What is Abstraction?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9200" y="1051304"/>
            <a:ext cx="10447342" cy="5511866"/>
          </a:xfrm>
        </p:spPr>
        <p:txBody>
          <a:bodyPr>
            <a:noAutofit/>
          </a:bodyPr>
          <a:lstStyle/>
          <a:p>
            <a: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1451"/>
            </a:pPr>
            <a:r>
              <a:rPr lang="en-US" sz="3200" dirty="0">
                <a:ea typeface="Calibri"/>
                <a:cs typeface="Calibri"/>
                <a:sym typeface="Calibri"/>
              </a:rPr>
              <a:t>Hides all but the relevant data about an object in order to </a:t>
            </a:r>
            <a:r>
              <a:rPr lang="en-US" sz="3200" dirty="0" smtClean="0">
                <a:ea typeface="Calibri"/>
                <a:cs typeface="Calibri"/>
                <a:sym typeface="Calibri"/>
              </a:rPr>
              <a:t/>
            </a:r>
            <a:br>
              <a:rPr lang="en-US" sz="3200" dirty="0" smtClean="0">
                <a:ea typeface="Calibri"/>
                <a:cs typeface="Calibri"/>
                <a:sym typeface="Calibri"/>
              </a:rPr>
            </a:br>
            <a:r>
              <a:rPr lang="en-US" sz="3200" dirty="0" smtClean="0">
                <a:ea typeface="Calibri"/>
                <a:cs typeface="Calibri"/>
                <a:sym typeface="Calibri"/>
              </a:rPr>
              <a:t>reduce </a:t>
            </a:r>
            <a:r>
              <a:rPr lang="en-US" sz="3200" dirty="0">
                <a:ea typeface="Calibri"/>
                <a:cs typeface="Calibri"/>
                <a:sym typeface="Calibri"/>
              </a:rPr>
              <a:t>complexity and increase efficiency.</a:t>
            </a:r>
          </a:p>
          <a:p>
            <a:pPr lv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1451"/>
            </a:pPr>
            <a:r>
              <a:rPr lang="en-US" sz="3200" dirty="0">
                <a:ea typeface="Calibri"/>
                <a:cs typeface="Calibri"/>
                <a:sym typeface="Calibri"/>
              </a:rPr>
              <a:t>Abstraction is a concept that takes place </a:t>
            </a:r>
            <a:r>
              <a:rPr lang="en-US" sz="32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anywhere</a:t>
            </a:r>
            <a:r>
              <a:rPr lang="en-US" sz="3200" dirty="0">
                <a:ea typeface="Calibri"/>
                <a:cs typeface="Calibri"/>
                <a:sym typeface="Calibri"/>
              </a:rPr>
              <a:t> in a </a:t>
            </a:r>
            <a:r>
              <a:rPr lang="en-US" sz="3200" dirty="0" smtClean="0">
                <a:ea typeface="Calibri"/>
                <a:cs typeface="Calibri"/>
                <a:sym typeface="Calibri"/>
              </a:rPr>
              <a:t/>
            </a:r>
            <a:br>
              <a:rPr lang="en-US" sz="3200" dirty="0" smtClean="0">
                <a:ea typeface="Calibri"/>
                <a:cs typeface="Calibri"/>
                <a:sym typeface="Calibri"/>
              </a:rPr>
            </a:br>
            <a:r>
              <a:rPr lang="en-US" sz="3200" dirty="0" smtClean="0">
                <a:ea typeface="Calibri"/>
                <a:cs typeface="Calibri"/>
                <a:sym typeface="Calibri"/>
              </a:rPr>
              <a:t>software </a:t>
            </a:r>
            <a:r>
              <a:rPr lang="en-US" sz="3200" dirty="0">
                <a:ea typeface="Calibri"/>
                <a:cs typeface="Calibri"/>
                <a:sym typeface="Calibri"/>
              </a:rPr>
              <a:t>system where </a:t>
            </a:r>
            <a:r>
              <a:rPr lang="en-US" sz="3200" b="1" i="1" dirty="0" smtClean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'making </a:t>
            </a:r>
            <a:r>
              <a:rPr lang="en-US" sz="3200" b="1" i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things more general</a:t>
            </a:r>
            <a:r>
              <a:rPr lang="en-US" sz="3200" b="1" i="1" dirty="0" smtClean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/</a:t>
            </a:r>
            <a:br>
              <a:rPr lang="en-US" sz="3200" b="1" i="1" dirty="0" smtClean="0">
                <a:solidFill>
                  <a:schemeClr val="bg1"/>
                </a:solidFill>
                <a:ea typeface="Calibri"/>
                <a:cs typeface="Calibri"/>
                <a:sym typeface="Calibri"/>
              </a:rPr>
            </a:br>
            <a:r>
              <a:rPr lang="en-US" sz="3200" b="1" i="1" dirty="0" smtClean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simpler/abstract</a:t>
            </a:r>
            <a:r>
              <a:rPr lang="en-US" sz="3200" b="1" i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'</a:t>
            </a:r>
            <a:r>
              <a:rPr lang="en-US" sz="32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 </a:t>
            </a:r>
            <a:r>
              <a:rPr lang="en-US" sz="3200" dirty="0">
                <a:ea typeface="Calibri"/>
                <a:cs typeface="Calibri"/>
                <a:sym typeface="Calibri"/>
              </a:rPr>
              <a:t>is involved. </a:t>
            </a:r>
          </a:p>
          <a:p>
            <a:pPr marL="823469" lvl="1" indent="-45720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3200" dirty="0">
                <a:ea typeface="Calibri"/>
                <a:cs typeface="Calibri"/>
                <a:sym typeface="Calibri"/>
              </a:rPr>
              <a:t>An </a:t>
            </a:r>
            <a:r>
              <a:rPr lang="en-US" sz="32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inheritance hierarchy</a:t>
            </a:r>
            <a:r>
              <a:rPr lang="en-US" sz="3200" dirty="0">
                <a:ea typeface="Calibri"/>
                <a:cs typeface="Calibri"/>
                <a:sym typeface="Calibri"/>
              </a:rPr>
              <a:t>, where the higher classes are </a:t>
            </a:r>
            <a:r>
              <a:rPr lang="en-US" sz="3200" dirty="0" smtClean="0">
                <a:ea typeface="Calibri"/>
                <a:cs typeface="Calibri"/>
                <a:sym typeface="Calibri"/>
              </a:rPr>
              <a:t/>
            </a:r>
            <a:br>
              <a:rPr lang="en-US" sz="3200" dirty="0" smtClean="0">
                <a:ea typeface="Calibri"/>
                <a:cs typeface="Calibri"/>
                <a:sym typeface="Calibri"/>
              </a:rPr>
            </a:br>
            <a:r>
              <a:rPr lang="en-US" sz="3200" dirty="0" smtClean="0">
                <a:ea typeface="Calibri"/>
                <a:cs typeface="Calibri"/>
                <a:sym typeface="Calibri"/>
              </a:rPr>
              <a:t>simpler </a:t>
            </a:r>
            <a:r>
              <a:rPr lang="en-US" sz="3200" dirty="0">
                <a:ea typeface="Calibri"/>
                <a:cs typeface="Calibri"/>
                <a:sym typeface="Calibri"/>
              </a:rPr>
              <a:t>or more general, and define more general and abstract implementation</a:t>
            </a:r>
            <a:r>
              <a:rPr lang="en-US" sz="3200" dirty="0" smtClean="0">
                <a:ea typeface="Calibri"/>
                <a:cs typeface="Calibri"/>
                <a:sym typeface="Calibri"/>
              </a:rPr>
              <a:t>.</a:t>
            </a:r>
          </a:p>
          <a:p>
            <a:pPr marL="823469" lvl="1" indent="-45720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3200" dirty="0" smtClean="0">
                <a:ea typeface="Calibri"/>
                <a:cs typeface="Calibri"/>
                <a:sym typeface="Calibri"/>
              </a:rPr>
              <a:t>Using </a:t>
            </a:r>
            <a:r>
              <a:rPr lang="en-US" sz="32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encapsulation</a:t>
            </a:r>
            <a:r>
              <a:rPr lang="en-US" sz="3200" dirty="0">
                <a:ea typeface="Calibri"/>
                <a:cs typeface="Calibri"/>
                <a:sym typeface="Calibri"/>
              </a:rPr>
              <a:t> to hide the details of </a:t>
            </a:r>
            <a:r>
              <a:rPr lang="en-US" sz="3200" dirty="0" smtClean="0">
                <a:ea typeface="Calibri"/>
                <a:cs typeface="Calibri"/>
                <a:sym typeface="Calibri"/>
              </a:rPr>
              <a:t/>
            </a:r>
            <a:br>
              <a:rPr lang="en-US" sz="3200" dirty="0" smtClean="0">
                <a:ea typeface="Calibri"/>
                <a:cs typeface="Calibri"/>
                <a:sym typeface="Calibri"/>
              </a:rPr>
            </a:br>
            <a:r>
              <a:rPr lang="en-US" sz="3200" dirty="0" smtClean="0">
                <a:ea typeface="Calibri"/>
                <a:cs typeface="Calibri"/>
                <a:sym typeface="Calibri"/>
              </a:rPr>
              <a:t>implementation </a:t>
            </a:r>
            <a:r>
              <a:rPr lang="en-US" sz="3200" dirty="0">
                <a:ea typeface="Calibri"/>
                <a:cs typeface="Calibri"/>
                <a:sym typeface="Calibri"/>
              </a:rPr>
              <a:t>of a class from other classes, thus </a:t>
            </a:r>
            <a:r>
              <a:rPr lang="en-US" sz="3200" dirty="0" smtClean="0">
                <a:ea typeface="Calibri"/>
                <a:cs typeface="Calibri"/>
                <a:sym typeface="Calibri"/>
              </a:rPr>
              <a:t/>
            </a:r>
            <a:br>
              <a:rPr lang="en-US" sz="3200" dirty="0" smtClean="0">
                <a:ea typeface="Calibri"/>
                <a:cs typeface="Calibri"/>
                <a:sym typeface="Calibri"/>
              </a:rPr>
            </a:br>
            <a:r>
              <a:rPr lang="en-US" sz="3200" dirty="0" smtClean="0">
                <a:ea typeface="Calibri"/>
                <a:cs typeface="Calibri"/>
                <a:sym typeface="Calibri"/>
              </a:rPr>
              <a:t>making </a:t>
            </a:r>
            <a:r>
              <a:rPr lang="en-US" sz="3200" dirty="0">
                <a:ea typeface="Calibri"/>
                <a:cs typeface="Calibri"/>
                <a:sym typeface="Calibri"/>
              </a:rPr>
              <a:t>the class more 'abstract' (simpler) to the </a:t>
            </a:r>
            <a:r>
              <a:rPr lang="en-US" sz="3200" dirty="0" smtClean="0">
                <a:ea typeface="Calibri"/>
                <a:cs typeface="Calibri"/>
                <a:sym typeface="Calibri"/>
              </a:rPr>
              <a:t/>
            </a:r>
            <a:br>
              <a:rPr lang="en-US" sz="3200" dirty="0" smtClean="0">
                <a:ea typeface="Calibri"/>
                <a:cs typeface="Calibri"/>
                <a:sym typeface="Calibri"/>
              </a:rPr>
            </a:br>
            <a:r>
              <a:rPr lang="en-US" sz="3200" dirty="0" smtClean="0">
                <a:ea typeface="Calibri"/>
                <a:cs typeface="Calibri"/>
                <a:sym typeface="Calibri"/>
              </a:rPr>
              <a:t>outside </a:t>
            </a:r>
            <a:r>
              <a:rPr lang="en-US" sz="3200" dirty="0">
                <a:ea typeface="Calibri"/>
                <a:cs typeface="Calibri"/>
                <a:sym typeface="Calibri"/>
              </a:rPr>
              <a:t>software world</a:t>
            </a:r>
            <a:r>
              <a:rPr lang="en-US" sz="3200" dirty="0" smtClean="0">
                <a:ea typeface="Calibri"/>
                <a:cs typeface="Calibri"/>
                <a:sym typeface="Calibri"/>
              </a:rPr>
              <a:t>.</a:t>
            </a:r>
            <a:endParaRPr lang="en-US" sz="3200" dirty="0"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99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897453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3200" dirty="0">
                <a:ea typeface="Calibri"/>
                <a:cs typeface="Calibri"/>
                <a:sym typeface="Calibri"/>
              </a:rPr>
              <a:t>Let's take DateTime class as an example</a:t>
            </a:r>
          </a:p>
          <a:p>
            <a:pPr lvl="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3200" dirty="0">
                <a:ea typeface="Calibri"/>
                <a:cs typeface="Calibri"/>
                <a:sym typeface="Calibri"/>
              </a:rPr>
              <a:t>We know how to use the methods without worrying how they </a:t>
            </a:r>
            <a:r>
              <a:rPr lang="en-US" sz="3200" dirty="0" smtClean="0">
                <a:ea typeface="Calibri"/>
                <a:cs typeface="Calibri"/>
                <a:sym typeface="Calibri"/>
              </a:rPr>
              <a:t/>
            </a:r>
            <a:br>
              <a:rPr lang="en-US" sz="3200" dirty="0" smtClean="0">
                <a:ea typeface="Calibri"/>
                <a:cs typeface="Calibri"/>
                <a:sym typeface="Calibri"/>
              </a:rPr>
            </a:br>
            <a:r>
              <a:rPr lang="en-US" sz="3200" dirty="0" smtClean="0">
                <a:ea typeface="Calibri"/>
                <a:cs typeface="Calibri"/>
                <a:sym typeface="Calibri"/>
              </a:rPr>
              <a:t>do </a:t>
            </a:r>
            <a:r>
              <a:rPr lang="en-US" sz="3200" dirty="0">
                <a:ea typeface="Calibri"/>
                <a:cs typeface="Calibri"/>
                <a:sym typeface="Calibri"/>
              </a:rPr>
              <a:t>their </a:t>
            </a:r>
            <a:r>
              <a:rPr lang="en-US" sz="3200" dirty="0" smtClean="0">
                <a:ea typeface="Calibri"/>
                <a:cs typeface="Calibri"/>
                <a:sym typeface="Calibri"/>
              </a:rPr>
              <a:t>job</a:t>
            </a:r>
            <a:endParaRPr lang="en-US" sz="3200" dirty="0">
              <a:ea typeface="Calibri"/>
              <a:cs typeface="Calibri"/>
              <a:sym typeface="Calibri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Abstraction - Example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Текстово поле 1"/>
          <p:cNvSpPr txBox="1"/>
          <p:nvPr/>
        </p:nvSpPr>
        <p:spPr>
          <a:xfrm>
            <a:off x="1358782" y="3255949"/>
            <a:ext cx="9596926" cy="293269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DateTime</a:t>
            </a: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implements </a:t>
            </a:r>
            <a:r>
              <a:rPr lang="en-US" sz="2400" b="1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DateTimeInterface</a:t>
            </a: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public DateTime </a:t>
            </a:r>
            <a:r>
              <a:rPr lang="en-US" sz="2400" b="1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(DateInterval $interval)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public DateTime </a:t>
            </a:r>
            <a:r>
              <a:rPr lang="en-US" sz="2400" b="1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setTimestamp</a:t>
            </a: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(int $unixtimestamp)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public DateTime </a:t>
            </a:r>
            <a:r>
              <a:rPr lang="en-US" sz="2400" b="1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setTimezone</a:t>
            </a: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(DateTimeZone $timezone)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 public DateInterval </a:t>
            </a:r>
            <a:r>
              <a:rPr lang="en-US" sz="2400" b="1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diff</a:t>
            </a: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(DateTimeInterface </a:t>
            </a:r>
            <a:r>
              <a:rPr lang="en-US" sz="2400" b="1" dirty="0" smtClean="0">
                <a:latin typeface="Consolas"/>
                <a:ea typeface="Consolas"/>
                <a:cs typeface="Consolas"/>
                <a:sym typeface="Consolas"/>
              </a:rPr>
              <a:t>   	$</a:t>
            </a: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datetime2 [, bool $absolute = false ])</a:t>
            </a:r>
          </a:p>
          <a:p>
            <a:pPr lvl="0">
              <a:lnSpc>
                <a:spcPct val="105000"/>
              </a:lnSpc>
              <a:buSzPct val="25000"/>
            </a:pPr>
            <a:r>
              <a:rPr lang="en-US" sz="2400" b="1" dirty="0" smtClean="0">
                <a:latin typeface="Consolas"/>
                <a:ea typeface="Consolas"/>
                <a:cs typeface="Consolas"/>
                <a:sym typeface="Consolas"/>
              </a:rPr>
              <a:t>}</a:t>
            </a:r>
            <a:endParaRPr lang="en-US" sz="2400" b="1"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61171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93627" y="5148170"/>
            <a:ext cx="10961783" cy="768084"/>
          </a:xfrm>
        </p:spPr>
        <p:txBody>
          <a:bodyPr/>
          <a:lstStyle/>
          <a:p>
            <a:r>
              <a:rPr lang="en-US" dirty="0" smtClean="0"/>
              <a:t>Polymorphism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1789" y="6397626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050" name="Picture 2" descr="Ð ÐµÐ·ÑÐ»ÑÐ°Ñ Ñ Ð¸Ð·Ð¾Ð±ÑÐ°Ð¶ÐµÐ½Ð¸Ðµ Ð·Ð° polymorphism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394" y="1272360"/>
            <a:ext cx="2762250" cy="277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54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4744</TotalTime>
  <Words>1810</Words>
  <Application>Microsoft Office PowerPoint</Application>
  <PresentationFormat>Widescreen</PresentationFormat>
  <Paragraphs>434</Paragraphs>
  <Slides>50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맑은 고딕</vt:lpstr>
      <vt:lpstr>Arial</vt:lpstr>
      <vt:lpstr>Calibri</vt:lpstr>
      <vt:lpstr>Consolas</vt:lpstr>
      <vt:lpstr>Noto Sans Symbols</vt:lpstr>
      <vt:lpstr>Wingdings</vt:lpstr>
      <vt:lpstr>Wingdings 2</vt:lpstr>
      <vt:lpstr>1_SoftUni3_1</vt:lpstr>
      <vt:lpstr>Interfaces and Abstraction</vt:lpstr>
      <vt:lpstr>Table of Content</vt:lpstr>
      <vt:lpstr>Have a Question?</vt:lpstr>
      <vt:lpstr>PowerPoint Presentation</vt:lpstr>
      <vt:lpstr>Fundamental Principles of OOP</vt:lpstr>
      <vt:lpstr>PowerPoint Presentation</vt:lpstr>
      <vt:lpstr>What is Abstraction?</vt:lpstr>
      <vt:lpstr>Abstraction - Example</vt:lpstr>
      <vt:lpstr>PowerPoint Presentation</vt:lpstr>
      <vt:lpstr>What is Polymorphism?</vt:lpstr>
      <vt:lpstr>PowerPoint Presentation</vt:lpstr>
      <vt:lpstr>Abstract Classes</vt:lpstr>
      <vt:lpstr>Extending Abstract Class</vt:lpstr>
      <vt:lpstr>Methods in Abstract Class</vt:lpstr>
      <vt:lpstr>PowerPoint Presentation</vt:lpstr>
      <vt:lpstr>PowerPoint Presentation</vt:lpstr>
      <vt:lpstr>What is an Interface?</vt:lpstr>
      <vt:lpstr>Interface details</vt:lpstr>
      <vt:lpstr>Interface Example</vt:lpstr>
      <vt:lpstr>Interface Valid Example</vt:lpstr>
      <vt:lpstr>Interface Invalid Example</vt:lpstr>
      <vt:lpstr>Identify the Problem</vt:lpstr>
      <vt:lpstr>Identify the Problem (2)</vt:lpstr>
      <vt:lpstr>Identify the Problem (3)</vt:lpstr>
      <vt:lpstr>Identify the Problem (4)</vt:lpstr>
      <vt:lpstr>What is the Problem with This Solution?</vt:lpstr>
      <vt:lpstr>Solution: Define Your Interface</vt:lpstr>
      <vt:lpstr>Solution: Create Your Implementation</vt:lpstr>
      <vt:lpstr>Solution: Create Your Implementation (2)</vt:lpstr>
      <vt:lpstr>Solution: Use the implementation</vt:lpstr>
      <vt:lpstr>Solution: Obtaining a Writer</vt:lpstr>
      <vt:lpstr>Put It All Together</vt:lpstr>
      <vt:lpstr>Abstract classes vs. Interfaces</vt:lpstr>
      <vt:lpstr>Abstract classes vs. Interfaces</vt:lpstr>
      <vt:lpstr>Multiple Interfaces</vt:lpstr>
      <vt:lpstr>Multiple Interfaces (2)</vt:lpstr>
      <vt:lpstr>Interfaces with multi implementations</vt:lpstr>
      <vt:lpstr>Interfaces with multi implementations</vt:lpstr>
      <vt:lpstr>Interfaces with multi implementations</vt:lpstr>
      <vt:lpstr>Interfaces with multi implementations</vt:lpstr>
      <vt:lpstr>Namespaces</vt:lpstr>
      <vt:lpstr>Namespaces</vt:lpstr>
      <vt:lpstr>Namespaces – Example</vt:lpstr>
      <vt:lpstr>Namespaces – Example (2)</vt:lpstr>
      <vt:lpstr>Namespaces – Example (2)</vt:lpstr>
      <vt:lpstr>Summary</vt:lpstr>
      <vt:lpstr>PowerPoint Presentation</vt:lpstr>
      <vt:lpstr>СофтУни диамантени партньори</vt:lpstr>
      <vt:lpstr>СофтУни диамантени партньори</vt:lpstr>
      <vt:lpstr>Trainings @ Software University (SoftUni)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 Web - Interfaces and Abstraction</dc:title>
  <dc:creator>Alen Paunov</dc:creator>
  <cp:keywords>PHP Web, Software University, SoftUni, programming, coding, software development, education, training, course</cp:keywords>
  <cp:lastModifiedBy>Mihail</cp:lastModifiedBy>
  <cp:revision>175</cp:revision>
  <dcterms:created xsi:type="dcterms:W3CDTF">2018-05-23T13:08:44Z</dcterms:created>
  <dcterms:modified xsi:type="dcterms:W3CDTF">2018-10-21T22:16:16Z</dcterms:modified>
  <cp:category>programming;computer programming;software development;web development</cp:category>
</cp:coreProperties>
</file>